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charts/chart1.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2.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3.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charts/chart4.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Score</c:v>
                </c:pt>
              </c:strCache>
            </c:strRef>
          </c:tx>
          <c:spPr>
            <a:solidFill>
              <a:srgbClr val="1E2761"/>
            </a:solidFill>
            <a:effectLst/>
          </c:spPr>
          <c:invertIfNegative val="0"/>
          <c:dLbls>
            <c:numFmt formatCode="#,##0" sourceLinked="0"/>
            <c:txPr>
              <a:bodyPr/>
              <a:lstStyle/>
              <a:p>
                <a:pPr>
                  <a:defRPr b="1" i="0" strike="noStrike" sz="1200" u="none">
                    <a:solidFill>
                      <a:srgbClr val="23284A"/>
                    </a:solidFill>
                    <a:latin typeface="Arial"/>
                  </a:defRPr>
                </a:pPr>
              </a:p>
            </c:txPr>
            <c:showLegendKey val="0"/>
            <c:showVal val="1"/>
            <c:showCatName val="0"/>
            <c:showSerName val="0"/>
            <c:showPercent val="0"/>
            <c:showBubbleSize val="0"/>
            <c:showLeaderLines val="0"/>
          </c:dLbls>
          <c:dPt>
            <c:idx val="0"/>
            <c:invertIfNegative val="0"/>
            <c:bubble3D val="0"/>
            <c:spPr>
              <a:solidFill>
                <a:srgbClr val="1E2761"/>
              </a:solidFill>
              <a:effectLst/>
            </c:spPr>
          </c:dPt>
          <c:dPt>
            <c:idx val="1"/>
            <c:invertIfNegative val="0"/>
            <c:bubble3D val="0"/>
            <c:spPr>
              <a:solidFill>
                <a:srgbClr val="1E2761"/>
              </a:solidFill>
              <a:effectLst/>
            </c:spPr>
          </c:dPt>
          <c:dPt>
            <c:idx val="2"/>
            <c:invertIfNegative val="0"/>
            <c:bubble3D val="0"/>
            <c:spPr>
              <a:solidFill>
                <a:srgbClr val="D98C2B"/>
              </a:solidFill>
              <a:effectLst/>
            </c:spPr>
          </c:dPt>
          <c:dPt>
            <c:idx val="3"/>
            <c:invertIfNegative val="0"/>
            <c:bubble3D val="0"/>
            <c:spPr>
              <a:solidFill>
                <a:srgbClr val="C0392B"/>
              </a:solidFill>
              <a:effectLst/>
            </c:spPr>
          </c:dPt>
          <c:cat>
            <c:multiLvlStrRef>
              <c:f>Sheet1!$A$2:$A$5</c:f>
              <c:multiLvlStrCache>
                <c:ptCount val="4"/>
                <c:lvl>
                  <c:pt idx="0">
                    <c:v>Seat
Utilization</c:v>
                  </c:pt>
                  <c:pt idx="1">
                    <c:v>Alert
Resolution</c:v>
                  </c:pt>
                  <c:pt idx="2">
                    <c:v>User
Activity</c:v>
                  </c:pt>
                  <c:pt idx="3">
                    <c:v>Satisfaction</c:v>
                  </c:pt>
                </c:lvl>
              </c:multiLvlStrCache>
            </c:multiLvlStrRef>
          </c:cat>
          <c:val>
            <c:numRef>
              <c:f>Sheet1!$B$2:$B$5</c:f>
              <c:numCache>
                <c:formatCode>General</c:formatCode>
                <c:ptCount val="4"/>
                <c:pt idx="0">
                  <c:v>52.1</c:v>
                </c:pt>
                <c:pt idx="1">
                  <c:v>47.6</c:v>
                </c:pt>
                <c:pt idx="2">
                  <c:v>40</c:v>
                </c:pt>
                <c:pt idx="3">
                  <c:v>25</c:v>
                </c:pt>
              </c:numCache>
            </c:numRef>
          </c:val>
        </c:ser>
        <c:dLbls>
          <c:numFmt formatCode="#,##0" sourceLinked="0"/>
          <c:txPr>
            <a:bodyPr/>
            <a:lstStyle/>
            <a:p>
              <a:pPr>
                <a:defRPr b="1" i="0" strike="noStrike" sz="1200" u="none">
                  <a:solidFill>
                    <a:srgbClr val="23284A"/>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4748B"/>
                </a:solidFill>
                <a:latin typeface="Arial"/>
              </a:defRPr>
            </a:pPr>
            <a:endParaRPr lang="en-US"/>
          </a:p>
        </c:txPr>
        <c:crossAx val="2094734552"/>
        <c:crosses val="autoZero"/>
        <c:auto val="1"/>
        <c:lblAlgn val="ctr"/>
        <c:noMultiLvlLbl val="1"/>
      </c:catAx>
      <c:valAx>
        <c:axId val="2094734552"/>
        <c:scaling>
          <c:orientation val="minMax"/>
          <c:max val="70"/>
        </c:scaling>
        <c:delete val="0"/>
        <c:axPos val="l"/>
        <c:majorGridlines>
          <c:spPr>
            <a:ln w="6350" cap="flat">
              <a:solidFill>
                <a:srgbClr val="E2E8F0"/>
              </a:solidFill>
              <a:prstDash val="solid"/>
              <a:round/>
            </a:ln>
          </c:spPr>
        </c:majorGridlines>
        <c:title>
          <c:tx>
            <c:rich>
              <a:bodyPr/>
              <a:lstStyle/>
              <a:p>
                <a:pPr>
                  <a:defRPr sz="1000" b="0" i="0" u="none" strike="noStrike">
                    <a:solidFill>
                      <a:srgbClr val="64748B"/>
                    </a:solidFill>
                    <a:latin typeface="Arial"/>
                  </a:defRPr>
                </a:pPr>
                <a:r>
                  <a:rPr sz="1000" b="0" i="0" u="none" strike="noStrike">
                    <a:solidFill>
                      <a:srgbClr val="64748B"/>
                    </a:solidFill>
                    <a:latin typeface="Arial"/>
                  </a:rPr>
                  <a:t>Score (0–100)</a:t>
                </a:r>
              </a:p>
            </c:rich>
          </c:tx>
          <c:layout/>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4748B"/>
                </a:solidFill>
                <a:latin typeface="Arial"/>
              </a:defRPr>
            </a:pPr>
            <a:endParaRPr lang="en-US"/>
          </a:p>
        </c:txPr>
        <c:crossAx val="2094734554"/>
        <c:crosses val="autoZero"/>
        <c:crossBetween val="between"/>
      </c:valAx>
      <c:spPr>
        <a:noFill/>
        <a:ln>
          <a:noFill/>
        </a:ln>
        <a:effectLst/>
      </c:spPr>
    </c:plotArea>
    <c:plotVisOnly val="1"/>
    <c:dispBlanksAs val="span"/>
  </c:chart>
  <c:spPr>
    <a:solidFill>
      <a:srgbClr val="FFFFFF"/>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Monthly Events</c:v>
                </c:pt>
              </c:strCache>
            </c:strRef>
          </c:tx>
          <c:spPr>
            <a:solidFill>
              <a:srgbClr val="1E2761"/>
            </a:solidFill>
            <a:ln w="38100" cap="flat">
              <a:solidFill>
                <a:srgbClr val="1E2761"/>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1E2761"/>
              </a:solidFill>
              <a:ln w="9525" cap="flat">
                <a:solidFill>
                  <a:srgbClr val="1E2761"/>
                </a:solidFill>
                <a:prstDash val="solid"/>
                <a:round/>
              </a:ln>
              <a:effectLst/>
            </c:spPr>
          </c:marker>
          <c:cat>
            <c:multiLvlStrRef>
              <c:f>Sheet1!$A$2:$A$13</c:f>
              <c:multiLvlStrCache>
                <c:ptCount val="12"/>
                <c:lvl>
                  <c:pt idx="0">
                    <c:v>Jun'25</c:v>
                  </c:pt>
                  <c:pt idx="1">
                    <c:v>Jul</c:v>
                  </c:pt>
                  <c:pt idx="2">
                    <c:v>Aug</c:v>
                  </c:pt>
                  <c:pt idx="3">
                    <c:v>Sep</c:v>
                  </c:pt>
                  <c:pt idx="4">
                    <c:v>Oct</c:v>
                  </c:pt>
                  <c:pt idx="5">
                    <c:v>Nov</c:v>
                  </c:pt>
                  <c:pt idx="6">
                    <c:v>Dec</c:v>
                  </c:pt>
                  <c:pt idx="7">
                    <c:v>Jan'26</c:v>
                  </c:pt>
                  <c:pt idx="8">
                    <c:v>Feb</c:v>
                  </c:pt>
                  <c:pt idx="9">
                    <c:v>Mar</c:v>
                  </c:pt>
                  <c:pt idx="10">
                    <c:v>Apr</c:v>
                  </c:pt>
                  <c:pt idx="11">
                    <c:v>May</c:v>
                  </c:pt>
                </c:lvl>
              </c:multiLvlStrCache>
            </c:multiLvlStrRef>
          </c:cat>
          <c:val>
            <c:numRef>
              <c:f>Sheet1!$B$2:$B$13</c:f>
              <c:numCache>
                <c:formatCode>General</c:formatCode>
                <c:ptCount val="12"/>
                <c:pt idx="0">
                  <c:v>10</c:v>
                </c:pt>
                <c:pt idx="1">
                  <c:v>55</c:v>
                </c:pt>
                <c:pt idx="2">
                  <c:v>76</c:v>
                </c:pt>
                <c:pt idx="3">
                  <c:v>104</c:v>
                </c:pt>
                <c:pt idx="4">
                  <c:v>101</c:v>
                </c:pt>
                <c:pt idx="5">
                  <c:v>131</c:v>
                </c:pt>
                <c:pt idx="6">
                  <c:v>128</c:v>
                </c:pt>
                <c:pt idx="7">
                  <c:v>146</c:v>
                </c:pt>
                <c:pt idx="8">
                  <c:v>144</c:v>
                </c:pt>
                <c:pt idx="9">
                  <c:v>192</c:v>
                </c:pt>
                <c:pt idx="10">
                  <c:v>184</c:v>
                </c:pt>
                <c:pt idx="11">
                  <c:v>184</c:v>
                </c:pt>
              </c:numCache>
            </c:numRef>
          </c:val>
          <c:smooth val="1"/>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64748B"/>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4748B"/>
                </a:solidFill>
                <a:latin typeface="Arial"/>
              </a:defRPr>
            </a:pPr>
            <a:endParaRPr lang="en-US"/>
          </a:p>
        </c:txPr>
        <c:crossAx val="2094734554"/>
        <c:crosses val="autoZero"/>
        <c:crossBetween val="between"/>
      </c:valAx>
      <c:spPr>
        <a:noFill/>
        <a:ln>
          <a:noFill/>
        </a:ln>
        <a:effectLst/>
      </c:spPr>
    </c:plotArea>
    <c:plotVisOnly val="1"/>
    <c:dispBlanksAs val="span"/>
  </c:chart>
  <c:spPr>
    <a:solidFill>
      <a:srgbClr val="FFFFFF"/>
    </a:solid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Alerts</c:v>
                </c:pt>
              </c:strCache>
            </c:strRef>
          </c:tx>
          <c:spPr>
            <a:solidFill>
              <a:srgbClr val="1E2761"/>
            </a:solidFill>
            <a:effectLst/>
          </c:spPr>
          <c:invertIfNegative val="0"/>
          <c:dLbls>
            <c:numFmt formatCode="#,##0" sourceLinked="0"/>
            <c:txPr>
              <a:bodyPr/>
              <a:lstStyle/>
              <a:p>
                <a:pPr>
                  <a:defRPr b="0" i="0" strike="noStrike" sz="1100" u="none">
                    <a:solidFill>
                      <a:srgbClr val="23284A"/>
                    </a:solidFill>
                    <a:latin typeface="Arial"/>
                  </a:defRPr>
                </a:pPr>
              </a:p>
            </c:txPr>
            <c:showLegendKey val="0"/>
            <c:showVal val="1"/>
            <c:showCatName val="0"/>
            <c:showSerName val="0"/>
            <c:showPercent val="0"/>
            <c:showBubbleSize val="0"/>
            <c:showLeaderLines val="0"/>
          </c:dLbls>
          <c:cat>
            <c:multiLvlStrRef>
              <c:f>Sheet1!$A$2:$A$5</c:f>
              <c:multiLvlStrCache>
                <c:ptCount val="4"/>
                <c:lvl>
                  <c:pt idx="0">
                    <c:v>Policy Violation</c:v>
                  </c:pt>
                  <c:pt idx="1">
                    <c:v>Unauthorized Access</c:v>
                  </c:pt>
                  <c:pt idx="2">
                    <c:v>Anomalous Behavior</c:v>
                  </c:pt>
                  <c:pt idx="3">
                    <c:v>Malware Detected</c:v>
                  </c:pt>
                </c:lvl>
              </c:multiLvlStrCache>
            </c:multiLvlStrRef>
          </c:cat>
          <c:val>
            <c:numRef>
              <c:f>Sheet1!$B$2:$B$5</c:f>
              <c:numCache>
                <c:formatCode>General</c:formatCode>
                <c:ptCount val="4"/>
                <c:pt idx="0">
                  <c:v>9</c:v>
                </c:pt>
                <c:pt idx="1">
                  <c:v>8</c:v>
                </c:pt>
                <c:pt idx="2">
                  <c:v>3</c:v>
                </c:pt>
                <c:pt idx="3">
                  <c:v>1</c:v>
                </c:pt>
              </c:numCache>
            </c:numRef>
          </c:val>
        </c:ser>
        <c:dLbls>
          <c:numFmt formatCode="#,##0" sourceLinked="0"/>
          <c:txPr>
            <a:bodyPr/>
            <a:lstStyle/>
            <a:p>
              <a:pPr>
                <a:defRPr b="0" i="0" strike="noStrike" sz="1100" u="none">
                  <a:solidFill>
                    <a:srgbClr val="23284A"/>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64748B"/>
                </a:solidFill>
                <a:latin typeface="Arial"/>
              </a:defRPr>
            </a:pPr>
            <a:endParaRPr lang="en-US"/>
          </a:p>
        </c:txPr>
        <c:crossAx val="2094734552"/>
        <c:crosses val="autoZero"/>
        <c:auto val="1"/>
        <c:lblAlgn val="ctr"/>
        <c:noMultiLvlLbl val="1"/>
      </c:catAx>
      <c:valAx>
        <c:axId val="2094734552"/>
        <c:scaling>
          <c:orientation val="minMax"/>
        </c:scaling>
        <c:delete val="0"/>
        <c:axPos val="b"/>
        <c:majorGridlines>
          <c:spPr>
            <a:ln w="6350" cap="flat">
              <a:solidFill>
                <a:srgbClr val="E2E8F0"/>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64748B"/>
                </a:solidFill>
                <a:latin typeface="Arial"/>
              </a:defRPr>
            </a:pPr>
            <a:endParaRPr lang="en-US"/>
          </a:p>
        </c:txPr>
        <c:crossAx val="2094734554"/>
        <c:crosses val="autoZero"/>
        <c:crossBetween val="between"/>
      </c:valAx>
      <c:spPr>
        <a:noFill/>
        <a:ln>
          <a:noFill/>
        </a:ln>
        <a:effectLst/>
      </c:spPr>
    </c:plotArea>
    <c:plotVisOnly val="1"/>
    <c:dispBlanksAs val="span"/>
  </c:chart>
  <c:spPr>
    <a:solidFill>
      <a:srgbClr val="FFFFFF"/>
    </a:solid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Seats</c:v>
                </c:pt>
              </c:strCache>
            </c:strRef>
          </c:tx>
          <c:spPr>
            <a:solidFill>
              <a:schemeClr val="accent1"/>
            </a:solidFill>
            <a:ln w="9525" cap="flat">
              <a:solidFill>
                <a:srgbClr val="F9F9F9"/>
              </a:solidFill>
              <a:prstDash val="solid"/>
              <a:round/>
            </a:ln>
            <a:effectLst/>
          </c:spPr>
          <c:dPt>
            <c:idx val="0"/>
            <c:bubble3D val="0"/>
            <c:spPr>
              <a:solidFill>
                <a:srgbClr val="1E2761"/>
              </a:solidFill>
              <a:effectLst/>
            </c:spPr>
          </c:dPt>
          <c:dPt>
            <c:idx val="1"/>
            <c:bubble3D val="0"/>
            <c:spPr>
              <a:solidFill>
                <a:srgbClr val="DDE4F5"/>
              </a:solidFill>
              <a:effectLst/>
            </c:spPr>
          </c:dPt>
          <c:dLbls>
            <c:dLbl>
              <c:idx val="0"/>
              <c:numFmt formatCode="General" sourceLinked="0"/>
              <c:spPr/>
              <c:txPr>
                <a:bodyPr/>
                <a:lstStyle/>
                <a:p>
                  <a:pPr>
                    <a:defRPr sz="1100" b="0" i="0" u="none" strike="noStrike">
                      <a:solidFill>
                        <a:srgbClr val="FFFFFF"/>
                      </a:solidFill>
                      <a:latin typeface="Arial"/>
                    </a:defRPr>
                  </a:pPr>
                </a:p>
              </c:txPr>
              <c:showLegendKey val="0"/>
              <c:showVal val="1"/>
              <c:showCatName val="0"/>
              <c:showSerName val="0"/>
              <c:showPercent val="0"/>
              <c:showBubbleSize val="0"/>
            </c:dLbl>
            <c:dLbl>
              <c:idx val="1"/>
              <c:numFmt formatCode="General" sourceLinked="0"/>
              <c:spPr/>
              <c:txPr>
                <a:bodyPr/>
                <a:lstStyle/>
                <a:p>
                  <a:pPr>
                    <a:defRPr sz="1100" b="0" i="0" u="none" strike="noStrike">
                      <a:solidFill>
                        <a:srgbClr val="FFFFFF"/>
                      </a:solidFill>
                      <a:latin typeface="Arial"/>
                    </a:defRPr>
                  </a:pPr>
                </a:p>
              </c:txPr>
              <c:showLegendKey val="0"/>
              <c:showVal val="1"/>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Sheet1!$A$2:$A$3</c:f>
              <c:strCache>
                <c:ptCount val="2"/>
                <c:pt idx="0">
                  <c:v>Seats In Use</c:v>
                </c:pt>
                <c:pt idx="1">
                  <c:v>Unused Seats</c:v>
                </c:pt>
              </c:strCache>
            </c:strRef>
          </c:cat>
          <c:val>
            <c:numRef>
              <c:f>Sheet1!$B$2:$B$3</c:f>
              <c:numCache>
                <c:ptCount val="2"/>
                <c:pt idx="0">
                  <c:v>245</c:v>
                </c:pt>
                <c:pt idx="1">
                  <c:v>225</c:v>
                </c:pt>
              </c:numCache>
            </c:numRef>
          </c:val>
        </c:ser>
        <c:firstSliceAng val="0"/>
        <c:holeSize val="50"/>
      </c:doughnutChart>
      <c:spPr>
        <a:noFill/>
        <a:ln>
          <a:noFill/>
        </a:ln>
        <a:effectLst/>
      </c:spPr>
    </c:plotArea>
    <c:legend>
      <c:legendPos val="b"/>
      <c:overlay val="0"/>
      <c:txPr>
        <a:bodyPr/>
        <a:lstStyle/>
        <a:p>
          <a:pPr>
            <a:defRPr sz="1000">
              <a:solidFill>
                <a:srgbClr val="23284A"/>
              </a:solidFill>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chart" Target="/ppt/charts/chart1.xm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chart" Target="/ppt/charts/chart2.xm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chart" Target="/ppt/charts/chart3.xml"/><Relationship Id="rId1" Type="http://schemas.openxmlformats.org/officeDocument/2006/relationships/image" Target="../media/image-7-1.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chart" Target="/ppt/charts/chart4.xml"/><Relationship Id="rId1" Type="http://schemas.openxmlformats.org/officeDocument/2006/relationships/image" Target="../media/image-8-1.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1B49"/>
        </a:solidFill>
      </p:bgPr>
    </p:bg>
    <p:spTree>
      <p:nvGrpSpPr>
        <p:cNvPr id="1" name=""/>
        <p:cNvGrpSpPr/>
        <p:nvPr/>
      </p:nvGrpSpPr>
      <p:grpSpPr>
        <a:xfrm>
          <a:off x="0" y="0"/>
          <a:ext cx="0" cy="0"/>
          <a:chOff x="0" y="0"/>
          <a:chExt cx="0" cy="0"/>
        </a:xfrm>
      </p:grpSpPr>
      <p:sp>
        <p:nvSpPr>
          <p:cNvPr id="2" name="Shape 0"/>
          <p:cNvSpPr/>
          <p:nvPr/>
        </p:nvSpPr>
        <p:spPr>
          <a:xfrm>
            <a:off x="9509760" y="-2011680"/>
            <a:ext cx="5486400" cy="5486400"/>
          </a:xfrm>
          <a:prstGeom prst="ellipse">
            <a:avLst/>
          </a:prstGeom>
          <a:solidFill>
            <a:srgbClr val="1E2761"/>
          </a:solidFill>
          <a:ln/>
        </p:spPr>
      </p:sp>
      <p:sp>
        <p:nvSpPr>
          <p:cNvPr id="3" name="Shape 1"/>
          <p:cNvSpPr/>
          <p:nvPr/>
        </p:nvSpPr>
        <p:spPr>
          <a:xfrm>
            <a:off x="-2286000" y="4114800"/>
            <a:ext cx="4572000" cy="4572000"/>
          </a:xfrm>
          <a:prstGeom prst="ellipse">
            <a:avLst/>
          </a:prstGeom>
          <a:solidFill>
            <a:srgbClr val="1E2761"/>
          </a:solidFill>
          <a:ln/>
        </p:spPr>
      </p:sp>
      <p:sp>
        <p:nvSpPr>
          <p:cNvPr id="4" name="Text 2"/>
          <p:cNvSpPr/>
          <p:nvPr/>
        </p:nvSpPr>
        <p:spPr>
          <a:xfrm>
            <a:off x="822960" y="1874520"/>
            <a:ext cx="9144000" cy="411480"/>
          </a:xfrm>
          <a:prstGeom prst="rect">
            <a:avLst/>
          </a:prstGeom>
          <a:noFill/>
          <a:ln/>
        </p:spPr>
        <p:txBody>
          <a:bodyPr wrap="square" lIns="0" tIns="0" rIns="0" bIns="0" rtlCol="0" anchor="ctr"/>
          <a:lstStyle/>
          <a:p>
            <a:pPr indent="0" marL="0">
              <a:buNone/>
            </a:pPr>
            <a:r>
              <a:rPr lang="en-US" sz="1600" spc="200" kern="0" dirty="0">
                <a:solidFill>
                  <a:srgbClr val="8FA3D9"/>
                </a:solidFill>
                <a:latin typeface="Calibri" pitchFamily="34" charset="0"/>
                <a:ea typeface="Calibri" pitchFamily="34" charset="-122"/>
                <a:cs typeface="Calibri" pitchFamily="34" charset="-120"/>
              </a:rPr>
              <a:t>QUARTERLY BUSINESS REVIEW — Q2 2026</a:t>
            </a:r>
            <a:endParaRPr lang="en-US" sz="1600" dirty="0"/>
          </a:p>
        </p:txBody>
      </p:sp>
      <p:sp>
        <p:nvSpPr>
          <p:cNvPr id="5" name="Text 3"/>
          <p:cNvSpPr/>
          <p:nvPr/>
        </p:nvSpPr>
        <p:spPr>
          <a:xfrm>
            <a:off x="777240" y="2286000"/>
            <a:ext cx="10058400" cy="1188720"/>
          </a:xfrm>
          <a:prstGeom prst="rect">
            <a:avLst/>
          </a:prstGeom>
          <a:noFill/>
          <a:ln/>
        </p:spPr>
        <p:txBody>
          <a:bodyPr wrap="square" lIns="0" tIns="0" rIns="0" bIns="0"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Meadows Group</a:t>
            </a:r>
            <a:endParaRPr lang="en-US" sz="5400" dirty="0"/>
          </a:p>
        </p:txBody>
      </p:sp>
      <p:sp>
        <p:nvSpPr>
          <p:cNvPr id="6" name="Text 4"/>
          <p:cNvSpPr/>
          <p:nvPr/>
        </p:nvSpPr>
        <p:spPr>
          <a:xfrm>
            <a:off x="822960" y="3429000"/>
            <a:ext cx="9144000" cy="457200"/>
          </a:xfrm>
          <a:prstGeom prst="rect">
            <a:avLst/>
          </a:prstGeom>
          <a:noFill/>
          <a:ln/>
        </p:spPr>
        <p:txBody>
          <a:bodyPr wrap="square" lIns="0" tIns="0" rIns="0" bIns="0" rtlCol="0" anchor="ctr"/>
          <a:lstStyle/>
          <a:p>
            <a:pPr indent="0" marL="0">
              <a:buNone/>
            </a:pPr>
            <a:r>
              <a:rPr lang="en-US" sz="1800" dirty="0">
                <a:solidFill>
                  <a:srgbClr val="CADCFC"/>
                </a:solidFill>
                <a:latin typeface="Calibri" pitchFamily="34" charset="0"/>
                <a:ea typeface="Calibri" pitchFamily="34" charset="-122"/>
                <a:cs typeface="Calibri" pitchFamily="34" charset="-120"/>
              </a:rPr>
              <a:t>Finance · Enterprise Tier · APAC</a:t>
            </a:r>
            <a:endParaRPr lang="en-US" sz="1800" dirty="0"/>
          </a:p>
        </p:txBody>
      </p:sp>
      <p:sp>
        <p:nvSpPr>
          <p:cNvPr id="7" name="Shape 5"/>
          <p:cNvSpPr/>
          <p:nvPr/>
        </p:nvSpPr>
        <p:spPr>
          <a:xfrm>
            <a:off x="822960" y="4114800"/>
            <a:ext cx="2926080" cy="0"/>
          </a:xfrm>
          <a:prstGeom prst="line">
            <a:avLst/>
          </a:prstGeom>
          <a:noFill/>
          <a:ln w="12700">
            <a:solidFill>
              <a:srgbClr val="445189"/>
            </a:solidFill>
            <a:prstDash val="solid"/>
          </a:ln>
        </p:spPr>
      </p:sp>
      <p:sp>
        <p:nvSpPr>
          <p:cNvPr id="8" name="Text 6"/>
          <p:cNvSpPr/>
          <p:nvPr/>
        </p:nvSpPr>
        <p:spPr>
          <a:xfrm>
            <a:off x="822960" y="4343400"/>
            <a:ext cx="9144000" cy="365760"/>
          </a:xfrm>
          <a:prstGeom prst="rect">
            <a:avLst/>
          </a:prstGeom>
          <a:noFill/>
          <a:ln/>
        </p:spPr>
        <p:txBody>
          <a:bodyPr wrap="square" lIns="0" tIns="0" rIns="0" bIns="0" rtlCol="0" anchor="ctr"/>
          <a:lstStyle/>
          <a:p>
            <a:pPr indent="0" marL="0">
              <a:buNone/>
            </a:pPr>
            <a:r>
              <a:rPr lang="en-US" sz="1400" dirty="0">
                <a:solidFill>
                  <a:srgbClr val="9FB0DE"/>
                </a:solidFill>
                <a:latin typeface="Calibri" pitchFamily="34" charset="0"/>
                <a:ea typeface="Calibri" pitchFamily="34" charset="-122"/>
                <a:cs typeface="Calibri" pitchFamily="34" charset="-120"/>
              </a:rPr>
              <a:t>Prepared &amp; Presented by </a:t>
            </a:r>
            <a:pPr indent="0" marL="0">
              <a:buNone/>
            </a:pPr>
            <a:r>
              <a:rPr lang="en-US" sz="1400" b="1" dirty="0">
                <a:solidFill>
                  <a:srgbClr val="FFFFFF"/>
                </a:solidFill>
                <a:latin typeface="Calibri" pitchFamily="34" charset="0"/>
                <a:ea typeface="Calibri" pitchFamily="34" charset="-122"/>
                <a:cs typeface="Calibri" pitchFamily="34" charset="-120"/>
              </a:rPr>
              <a:t>Vien Yadavongsy</a:t>
            </a:r>
            <a:endParaRPr lang="en-US" sz="1400" dirty="0"/>
          </a:p>
        </p:txBody>
      </p:sp>
      <p:sp>
        <p:nvSpPr>
          <p:cNvPr id="9" name="Text 7"/>
          <p:cNvSpPr/>
          <p:nvPr/>
        </p:nvSpPr>
        <p:spPr>
          <a:xfrm>
            <a:off x="822960" y="4663440"/>
            <a:ext cx="9144000" cy="365760"/>
          </a:xfrm>
          <a:prstGeom prst="rect">
            <a:avLst/>
          </a:prstGeom>
          <a:noFill/>
          <a:ln/>
        </p:spPr>
        <p:txBody>
          <a:bodyPr wrap="square" lIns="0" tIns="0" rIns="0" bIns="0" rtlCol="0" anchor="ctr"/>
          <a:lstStyle/>
          <a:p>
            <a:pPr indent="0" marL="0">
              <a:buNone/>
            </a:pPr>
            <a:r>
              <a:rPr lang="en-US" sz="1300" dirty="0">
                <a:solidFill>
                  <a:srgbClr val="9FB0DE"/>
                </a:solidFill>
                <a:latin typeface="Calibri" pitchFamily="34" charset="0"/>
                <a:ea typeface="Calibri" pitchFamily="34" charset="-122"/>
                <a:cs typeface="Calibri" pitchFamily="34" charset="-120"/>
              </a:rPr>
              <a:t>Technical Success Manager</a:t>
            </a:r>
            <a:endParaRPr lang="en-US" sz="1300" dirty="0"/>
          </a:p>
        </p:txBody>
      </p:sp>
      <p:sp>
        <p:nvSpPr>
          <p:cNvPr id="10" name="Text 8"/>
          <p:cNvSpPr/>
          <p:nvPr/>
        </p:nvSpPr>
        <p:spPr>
          <a:xfrm>
            <a:off x="822960" y="6126480"/>
            <a:ext cx="10058400" cy="365760"/>
          </a:xfrm>
          <a:prstGeom prst="rect">
            <a:avLst/>
          </a:prstGeom>
          <a:noFill/>
          <a:ln/>
        </p:spPr>
        <p:txBody>
          <a:bodyPr wrap="square" lIns="0" tIns="0" rIns="0" bIns="0" rtlCol="0" anchor="ctr"/>
          <a:lstStyle/>
          <a:p>
            <a:pPr indent="0" marL="0">
              <a:buNone/>
            </a:pPr>
            <a:r>
              <a:rPr lang="en-US" sz="1050" i="1" dirty="0">
                <a:solidFill>
                  <a:srgbClr val="6B7AAE"/>
                </a:solidFill>
                <a:latin typeface="Calibri" pitchFamily="34" charset="0"/>
                <a:ea typeface="Calibri" pitchFamily="34" charset="-122"/>
                <a:cs typeface="Calibri" pitchFamily="34" charset="-120"/>
              </a:rPr>
              <a:t>Pawsome Provisions (Simulated Account) — Portfolio Sample QBR, built on real generated dataset from the Pawsome ARR analytics project</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 y="411480"/>
            <a:ext cx="502920" cy="502920"/>
          </a:xfrm>
          <a:prstGeom prst="ellipse">
            <a:avLst/>
          </a:prstGeom>
          <a:solidFill>
            <a:srgbClr val="1E2761"/>
          </a:solidFill>
          <a:ln/>
        </p:spPr>
      </p:sp>
      <p:pic>
        <p:nvPicPr>
          <p:cNvPr id="3" name="Image 0" descr="preencoded.png">    </p:cNvPr>
          <p:cNvPicPr>
            <a:picLocks noChangeAspect="1"/>
          </p:cNvPicPr>
          <p:nvPr/>
        </p:nvPicPr>
        <p:blipFill>
          <a:blip r:embed="rId1"/>
          <a:stretch>
            <a:fillRect/>
          </a:stretch>
        </p:blipFill>
        <p:spPr>
          <a:xfrm>
            <a:off x="589788" y="544068"/>
            <a:ext cx="237744" cy="237744"/>
          </a:xfrm>
          <a:prstGeom prst="rect">
            <a:avLst/>
          </a:prstGeom>
        </p:spPr>
      </p:pic>
      <p:sp>
        <p:nvSpPr>
          <p:cNvPr id="4" name="Text 1"/>
          <p:cNvSpPr/>
          <p:nvPr/>
        </p:nvSpPr>
        <p:spPr>
          <a:xfrm>
            <a:off x="1097280" y="347472"/>
            <a:ext cx="8229600" cy="457200"/>
          </a:xfrm>
          <a:prstGeom prst="rect">
            <a:avLst/>
          </a:prstGeom>
          <a:noFill/>
          <a:ln/>
        </p:spPr>
        <p:txBody>
          <a:bodyPr wrap="square" lIns="0" tIns="0" rIns="0" bIns="0" rtlCol="0" anchor="ctr"/>
          <a:lstStyle/>
          <a:p>
            <a:pPr indent="0" marL="0">
              <a:buNone/>
            </a:pPr>
            <a:r>
              <a:rPr lang="en-US" sz="2600" b="1" dirty="0">
                <a:solidFill>
                  <a:srgbClr val="1E2761"/>
                </a:solidFill>
                <a:latin typeface="Calibri" pitchFamily="34" charset="0"/>
                <a:ea typeface="Calibri" pitchFamily="34" charset="-122"/>
                <a:cs typeface="Calibri" pitchFamily="34" charset="-120"/>
              </a:rPr>
              <a:t>Account Snapshot</a:t>
            </a:r>
            <a:endParaRPr lang="en-US" sz="2600" dirty="0"/>
          </a:p>
        </p:txBody>
      </p:sp>
      <p:sp>
        <p:nvSpPr>
          <p:cNvPr id="5" name="Text 2"/>
          <p:cNvSpPr/>
          <p:nvPr/>
        </p:nvSpPr>
        <p:spPr>
          <a:xfrm>
            <a:off x="1097280" y="749808"/>
            <a:ext cx="9601200" cy="365760"/>
          </a:xfrm>
          <a:prstGeom prst="rect">
            <a:avLst/>
          </a:prstGeom>
          <a:noFill/>
          <a:ln/>
        </p:spPr>
        <p:txBody>
          <a:bodyPr wrap="square" lIns="0" tIns="0" rIns="0" bIns="0" rtlCol="0" anchor="ctr"/>
          <a:lstStyle/>
          <a:p>
            <a:pPr indent="0" marL="0">
              <a:buNone/>
            </a:pPr>
            <a:r>
              <a:rPr lang="en-US" sz="1300" dirty="0">
                <a:solidFill>
                  <a:srgbClr val="64748B"/>
                </a:solidFill>
                <a:latin typeface="Calibri" pitchFamily="34" charset="0"/>
                <a:ea typeface="Calibri" pitchFamily="34" charset="-122"/>
                <a:cs typeface="Calibri" pitchFamily="34" charset="-120"/>
              </a:rPr>
              <a:t>One of our largest APAC accounts — and currently one of our lowest scoring.</a:t>
            </a:r>
            <a:endParaRPr lang="en-US" sz="1300" dirty="0"/>
          </a:p>
        </p:txBody>
      </p:sp>
      <p:sp>
        <p:nvSpPr>
          <p:cNvPr id="6" name="Shape 3"/>
          <p:cNvSpPr/>
          <p:nvPr/>
        </p:nvSpPr>
        <p:spPr>
          <a:xfrm>
            <a:off x="457200" y="1417320"/>
            <a:ext cx="2606040" cy="1371600"/>
          </a:xfrm>
          <a:prstGeom prst="roundRect">
            <a:avLst>
              <a:gd name="adj" fmla="val 5333"/>
            </a:avLst>
          </a:prstGeom>
          <a:solidFill>
            <a:srgbClr val="F4F7FE"/>
          </a:solidFill>
          <a:ln/>
          <a:effectLst>
            <a:outerShdw sx="100000" sy="100000" kx="0" ky="0" algn="bl" rotWithShape="0" blurRad="101600" dist="38100" dir="5400000">
              <a:srgbClr val="1E2761">
                <a:alpha val="12000"/>
              </a:srgbClr>
            </a:outerShdw>
          </a:effectLst>
        </p:spPr>
      </p:sp>
      <p:sp>
        <p:nvSpPr>
          <p:cNvPr id="7" name="Text 4"/>
          <p:cNvSpPr/>
          <p:nvPr/>
        </p:nvSpPr>
        <p:spPr>
          <a:xfrm>
            <a:off x="548640" y="1527048"/>
            <a:ext cx="2423160" cy="804672"/>
          </a:xfrm>
          <a:prstGeom prst="rect">
            <a:avLst/>
          </a:prstGeom>
          <a:noFill/>
          <a:ln/>
        </p:spPr>
        <p:txBody>
          <a:bodyPr wrap="square" lIns="0" tIns="0" rIns="0" bIns="0" rtlCol="0" anchor="b"/>
          <a:lstStyle/>
          <a:p>
            <a:pPr algn="ctr" indent="0" marL="0">
              <a:buNone/>
            </a:pPr>
            <a:r>
              <a:rPr lang="en-US" sz="2600" b="1" dirty="0">
                <a:solidFill>
                  <a:srgbClr val="1E2761"/>
                </a:solidFill>
                <a:latin typeface="Calibri" pitchFamily="34" charset="0"/>
                <a:ea typeface="Calibri" pitchFamily="34" charset="-122"/>
                <a:cs typeface="Calibri" pitchFamily="34" charset="-120"/>
              </a:rPr>
              <a:t>$267,550</a:t>
            </a:r>
            <a:endParaRPr lang="en-US" sz="2600" dirty="0"/>
          </a:p>
        </p:txBody>
      </p:sp>
      <p:sp>
        <p:nvSpPr>
          <p:cNvPr id="8" name="Text 5"/>
          <p:cNvSpPr/>
          <p:nvPr/>
        </p:nvSpPr>
        <p:spPr>
          <a:xfrm>
            <a:off x="548640" y="2368296"/>
            <a:ext cx="2423160" cy="365760"/>
          </a:xfrm>
          <a:prstGeom prst="rect">
            <a:avLst/>
          </a:prstGeom>
          <a:noFill/>
          <a:ln/>
        </p:spPr>
        <p:txBody>
          <a:bodyPr wrap="square" lIns="0" tIns="0" rIns="0" bIns="0" rtlCol="0" anchor="t"/>
          <a:lstStyle/>
          <a:p>
            <a:pPr algn="ctr" indent="0" marL="0">
              <a:buNone/>
            </a:pPr>
            <a:r>
              <a:rPr lang="en-US" sz="1050" dirty="0">
                <a:solidFill>
                  <a:srgbClr val="64748B"/>
                </a:solidFill>
                <a:latin typeface="Calibri" pitchFamily="34" charset="0"/>
                <a:ea typeface="Calibri" pitchFamily="34" charset="-122"/>
                <a:cs typeface="Calibri" pitchFamily="34" charset="-120"/>
              </a:rPr>
              <a:t>Annual Recurring Revenue</a:t>
            </a:r>
            <a:endParaRPr lang="en-US" sz="1050" dirty="0"/>
          </a:p>
          <a:p>
            <a:pPr algn="ctr" indent="0" marL="0">
              <a:buNone/>
            </a:pPr>
            <a:r>
              <a:rPr lang="en-US" sz="1050" dirty="0">
                <a:solidFill>
                  <a:srgbClr val="64748B"/>
                </a:solidFill>
                <a:latin typeface="Calibri" pitchFamily="34" charset="0"/>
                <a:ea typeface="Calibri" pitchFamily="34" charset="-122"/>
                <a:cs typeface="Calibri" pitchFamily="34" charset="-120"/>
              </a:rPr>
              <a:t>(Top 5% of book)</a:t>
            </a:r>
            <a:endParaRPr lang="en-US" sz="1050" dirty="0"/>
          </a:p>
        </p:txBody>
      </p:sp>
      <p:sp>
        <p:nvSpPr>
          <p:cNvPr id="9" name="Shape 6"/>
          <p:cNvSpPr/>
          <p:nvPr/>
        </p:nvSpPr>
        <p:spPr>
          <a:xfrm>
            <a:off x="3337560" y="1417320"/>
            <a:ext cx="2606040" cy="1371600"/>
          </a:xfrm>
          <a:prstGeom prst="roundRect">
            <a:avLst>
              <a:gd name="adj" fmla="val 5333"/>
            </a:avLst>
          </a:prstGeom>
          <a:solidFill>
            <a:srgbClr val="F4F7FE"/>
          </a:solidFill>
          <a:ln/>
          <a:effectLst>
            <a:outerShdw sx="100000" sy="100000" kx="0" ky="0" algn="bl" rotWithShape="0" blurRad="101600" dist="38100" dir="5400000">
              <a:srgbClr val="1E2761">
                <a:alpha val="12000"/>
              </a:srgbClr>
            </a:outerShdw>
          </a:effectLst>
        </p:spPr>
      </p:sp>
      <p:sp>
        <p:nvSpPr>
          <p:cNvPr id="10" name="Text 7"/>
          <p:cNvSpPr/>
          <p:nvPr/>
        </p:nvSpPr>
        <p:spPr>
          <a:xfrm>
            <a:off x="3429000" y="1527048"/>
            <a:ext cx="2423160" cy="804672"/>
          </a:xfrm>
          <a:prstGeom prst="rect">
            <a:avLst/>
          </a:prstGeom>
          <a:noFill/>
          <a:ln/>
        </p:spPr>
        <p:txBody>
          <a:bodyPr wrap="square" lIns="0" tIns="0" rIns="0" bIns="0" rtlCol="0" anchor="b"/>
          <a:lstStyle/>
          <a:p>
            <a:pPr algn="ctr" indent="0" marL="0">
              <a:buNone/>
            </a:pPr>
            <a:r>
              <a:rPr lang="en-US" sz="2600" b="1" dirty="0">
                <a:solidFill>
                  <a:srgbClr val="1E2761"/>
                </a:solidFill>
                <a:latin typeface="Calibri" pitchFamily="34" charset="0"/>
                <a:ea typeface="Calibri" pitchFamily="34" charset="-122"/>
                <a:cs typeface="Calibri" pitchFamily="34" charset="-120"/>
              </a:rPr>
              <a:t>$22,296</a:t>
            </a:r>
            <a:endParaRPr lang="en-US" sz="2600" dirty="0"/>
          </a:p>
        </p:txBody>
      </p:sp>
      <p:sp>
        <p:nvSpPr>
          <p:cNvPr id="11" name="Text 8"/>
          <p:cNvSpPr/>
          <p:nvPr/>
        </p:nvSpPr>
        <p:spPr>
          <a:xfrm>
            <a:off x="3429000" y="2368296"/>
            <a:ext cx="2423160" cy="365760"/>
          </a:xfrm>
          <a:prstGeom prst="rect">
            <a:avLst/>
          </a:prstGeom>
          <a:noFill/>
          <a:ln/>
        </p:spPr>
        <p:txBody>
          <a:bodyPr wrap="square" lIns="0" tIns="0" rIns="0" bIns="0" rtlCol="0" anchor="t"/>
          <a:lstStyle/>
          <a:p>
            <a:pPr algn="ctr" indent="0" marL="0">
              <a:buNone/>
            </a:pPr>
            <a:r>
              <a:rPr lang="en-US" sz="1050" dirty="0">
                <a:solidFill>
                  <a:srgbClr val="64748B"/>
                </a:solidFill>
                <a:latin typeface="Calibri" pitchFamily="34" charset="0"/>
                <a:ea typeface="Calibri" pitchFamily="34" charset="-122"/>
                <a:cs typeface="Calibri" pitchFamily="34" charset="-120"/>
              </a:rPr>
              <a:t>Monthly Recurring Revenue</a:t>
            </a:r>
            <a:endParaRPr lang="en-US" sz="1050" dirty="0"/>
          </a:p>
        </p:txBody>
      </p:sp>
      <p:sp>
        <p:nvSpPr>
          <p:cNvPr id="12" name="Shape 9"/>
          <p:cNvSpPr/>
          <p:nvPr/>
        </p:nvSpPr>
        <p:spPr>
          <a:xfrm>
            <a:off x="6217920" y="1417320"/>
            <a:ext cx="2606040" cy="1371600"/>
          </a:xfrm>
          <a:prstGeom prst="roundRect">
            <a:avLst>
              <a:gd name="adj" fmla="val 5333"/>
            </a:avLst>
          </a:prstGeom>
          <a:solidFill>
            <a:srgbClr val="F4F7FE"/>
          </a:solidFill>
          <a:ln/>
          <a:effectLst>
            <a:outerShdw sx="100000" sy="100000" kx="0" ky="0" algn="bl" rotWithShape="0" blurRad="101600" dist="38100" dir="5400000">
              <a:srgbClr val="1E2761">
                <a:alpha val="12000"/>
              </a:srgbClr>
            </a:outerShdw>
          </a:effectLst>
        </p:spPr>
      </p:sp>
      <p:sp>
        <p:nvSpPr>
          <p:cNvPr id="13" name="Text 10"/>
          <p:cNvSpPr/>
          <p:nvPr/>
        </p:nvSpPr>
        <p:spPr>
          <a:xfrm>
            <a:off x="6309360" y="1527048"/>
            <a:ext cx="2423160" cy="804672"/>
          </a:xfrm>
          <a:prstGeom prst="rect">
            <a:avLst/>
          </a:prstGeom>
          <a:noFill/>
          <a:ln/>
        </p:spPr>
        <p:txBody>
          <a:bodyPr wrap="square" lIns="0" tIns="0" rIns="0" bIns="0" rtlCol="0" anchor="b"/>
          <a:lstStyle/>
          <a:p>
            <a:pPr algn="ctr" indent="0" marL="0">
              <a:buNone/>
            </a:pPr>
            <a:r>
              <a:rPr lang="en-US" sz="2600" b="1" dirty="0">
                <a:solidFill>
                  <a:srgbClr val="D98C2B"/>
                </a:solidFill>
                <a:latin typeface="Calibri" pitchFamily="34" charset="0"/>
                <a:ea typeface="Calibri" pitchFamily="34" charset="-122"/>
                <a:cs typeface="Calibri" pitchFamily="34" charset="-120"/>
              </a:rPr>
              <a:t>41.2 / 100</a:t>
            </a:r>
            <a:endParaRPr lang="en-US" sz="2600" dirty="0"/>
          </a:p>
        </p:txBody>
      </p:sp>
      <p:sp>
        <p:nvSpPr>
          <p:cNvPr id="14" name="Text 11"/>
          <p:cNvSpPr/>
          <p:nvPr/>
        </p:nvSpPr>
        <p:spPr>
          <a:xfrm>
            <a:off x="6309360" y="2368296"/>
            <a:ext cx="2423160" cy="365760"/>
          </a:xfrm>
          <a:prstGeom prst="rect">
            <a:avLst/>
          </a:prstGeom>
          <a:noFill/>
          <a:ln/>
        </p:spPr>
        <p:txBody>
          <a:bodyPr wrap="square" lIns="0" tIns="0" rIns="0" bIns="0" rtlCol="0" anchor="t"/>
          <a:lstStyle/>
          <a:p>
            <a:pPr algn="ctr" indent="0" marL="0">
              <a:buNone/>
            </a:pPr>
            <a:r>
              <a:rPr lang="en-US" sz="1050" dirty="0">
                <a:solidFill>
                  <a:srgbClr val="64748B"/>
                </a:solidFill>
                <a:latin typeface="Calibri" pitchFamily="34" charset="0"/>
                <a:ea typeface="Calibri" pitchFamily="34" charset="-122"/>
                <a:cs typeface="Calibri" pitchFamily="34" charset="-120"/>
              </a:rPr>
              <a:t>Health Score — Low Band</a:t>
            </a:r>
            <a:endParaRPr lang="en-US" sz="1050" dirty="0"/>
          </a:p>
        </p:txBody>
      </p:sp>
      <p:sp>
        <p:nvSpPr>
          <p:cNvPr id="15" name="Shape 12"/>
          <p:cNvSpPr/>
          <p:nvPr/>
        </p:nvSpPr>
        <p:spPr>
          <a:xfrm>
            <a:off x="9098280" y="1417320"/>
            <a:ext cx="2606040" cy="1371600"/>
          </a:xfrm>
          <a:prstGeom prst="roundRect">
            <a:avLst>
              <a:gd name="adj" fmla="val 5333"/>
            </a:avLst>
          </a:prstGeom>
          <a:solidFill>
            <a:srgbClr val="F4F7FE"/>
          </a:solidFill>
          <a:ln/>
          <a:effectLst>
            <a:outerShdw sx="100000" sy="100000" kx="0" ky="0" algn="bl" rotWithShape="0" blurRad="101600" dist="38100" dir="5400000">
              <a:srgbClr val="1E2761">
                <a:alpha val="12000"/>
              </a:srgbClr>
            </a:outerShdw>
          </a:effectLst>
        </p:spPr>
      </p:sp>
      <p:sp>
        <p:nvSpPr>
          <p:cNvPr id="16" name="Text 13"/>
          <p:cNvSpPr/>
          <p:nvPr/>
        </p:nvSpPr>
        <p:spPr>
          <a:xfrm>
            <a:off x="9189720" y="1527048"/>
            <a:ext cx="2423160" cy="804672"/>
          </a:xfrm>
          <a:prstGeom prst="rect">
            <a:avLst/>
          </a:prstGeom>
          <a:noFill/>
          <a:ln/>
        </p:spPr>
        <p:txBody>
          <a:bodyPr wrap="square" lIns="0" tIns="0" rIns="0" bIns="0" rtlCol="0" anchor="b"/>
          <a:lstStyle/>
          <a:p>
            <a:pPr algn="ctr" indent="0" marL="0">
              <a:buNone/>
            </a:pPr>
            <a:r>
              <a:rPr lang="en-US" sz="2600" b="1" dirty="0">
                <a:solidFill>
                  <a:srgbClr val="1E2761"/>
                </a:solidFill>
                <a:latin typeface="Calibri" pitchFamily="34" charset="0"/>
                <a:ea typeface="Calibri" pitchFamily="34" charset="-122"/>
                <a:cs typeface="Calibri" pitchFamily="34" charset="-120"/>
              </a:rPr>
              <a:t>Jun 2027</a:t>
            </a:r>
            <a:endParaRPr lang="en-US" sz="2600" dirty="0"/>
          </a:p>
        </p:txBody>
      </p:sp>
      <p:sp>
        <p:nvSpPr>
          <p:cNvPr id="17" name="Text 14"/>
          <p:cNvSpPr/>
          <p:nvPr/>
        </p:nvSpPr>
        <p:spPr>
          <a:xfrm>
            <a:off x="9189720" y="2368296"/>
            <a:ext cx="2423160" cy="365760"/>
          </a:xfrm>
          <a:prstGeom prst="rect">
            <a:avLst/>
          </a:prstGeom>
          <a:noFill/>
          <a:ln/>
        </p:spPr>
        <p:txBody>
          <a:bodyPr wrap="square" lIns="0" tIns="0" rIns="0" bIns="0" rtlCol="0" anchor="t"/>
          <a:lstStyle/>
          <a:p>
            <a:pPr algn="ctr" indent="0" marL="0">
              <a:buNone/>
            </a:pPr>
            <a:r>
              <a:rPr lang="en-US" sz="1050" dirty="0">
                <a:solidFill>
                  <a:srgbClr val="64748B"/>
                </a:solidFill>
                <a:latin typeface="Calibri" pitchFamily="34" charset="0"/>
                <a:ea typeface="Calibri" pitchFamily="34" charset="-122"/>
                <a:cs typeface="Calibri" pitchFamily="34" charset="-120"/>
              </a:rPr>
              <a:t>Renewal Date</a:t>
            </a:r>
            <a:endParaRPr lang="en-US" sz="1050" dirty="0"/>
          </a:p>
          <a:p>
            <a:pPr algn="ctr" indent="0" marL="0">
              <a:buNone/>
            </a:pPr>
            <a:r>
              <a:rPr lang="en-US" sz="1050" dirty="0">
                <a:solidFill>
                  <a:srgbClr val="64748B"/>
                </a:solidFill>
                <a:latin typeface="Calibri" pitchFamily="34" charset="0"/>
                <a:ea typeface="Calibri" pitchFamily="34" charset="-122"/>
                <a:cs typeface="Calibri" pitchFamily="34" charset="-120"/>
              </a:rPr>
              <a:t>(12 months out)</a:t>
            </a:r>
            <a:endParaRPr lang="en-US" sz="1050" dirty="0"/>
          </a:p>
        </p:txBody>
      </p:sp>
      <p:sp>
        <p:nvSpPr>
          <p:cNvPr id="18" name="Text 15"/>
          <p:cNvSpPr/>
          <p:nvPr/>
        </p:nvSpPr>
        <p:spPr>
          <a:xfrm>
            <a:off x="457200" y="3200400"/>
            <a:ext cx="2066544" cy="274320"/>
          </a:xfrm>
          <a:prstGeom prst="rect">
            <a:avLst/>
          </a:prstGeom>
          <a:noFill/>
          <a:ln/>
        </p:spPr>
        <p:txBody>
          <a:bodyPr wrap="square" lIns="0" tIns="0" rIns="0" bIns="0" rtlCol="0" anchor="ctr"/>
          <a:lstStyle/>
          <a:p>
            <a:pPr indent="0" marL="0">
              <a:buNone/>
            </a:pPr>
            <a:r>
              <a:rPr lang="en-US" sz="1000" spc="100" kern="0" dirty="0">
                <a:solidFill>
                  <a:srgbClr val="64748B"/>
                </a:solidFill>
                <a:latin typeface="Calibri" pitchFamily="34" charset="0"/>
                <a:ea typeface="Calibri" pitchFamily="34" charset="-122"/>
                <a:cs typeface="Calibri" pitchFamily="34" charset="-120"/>
              </a:rPr>
              <a:t>INDUSTRY</a:t>
            </a:r>
            <a:endParaRPr lang="en-US" sz="1000" dirty="0"/>
          </a:p>
        </p:txBody>
      </p:sp>
      <p:sp>
        <p:nvSpPr>
          <p:cNvPr id="19" name="Text 16"/>
          <p:cNvSpPr/>
          <p:nvPr/>
        </p:nvSpPr>
        <p:spPr>
          <a:xfrm>
            <a:off x="457200" y="3493008"/>
            <a:ext cx="2066544" cy="411480"/>
          </a:xfrm>
          <a:prstGeom prst="rect">
            <a:avLst/>
          </a:prstGeom>
          <a:noFill/>
          <a:ln/>
        </p:spPr>
        <p:txBody>
          <a:bodyPr wrap="square" lIns="0" tIns="0" rIns="0" bIns="0" rtlCol="0" anchor="ctr"/>
          <a:lstStyle/>
          <a:p>
            <a:pPr indent="0" marL="0">
              <a:buNone/>
            </a:pPr>
            <a:r>
              <a:rPr lang="en-US" sz="1400" b="1" dirty="0">
                <a:solidFill>
                  <a:srgbClr val="23284A"/>
                </a:solidFill>
                <a:latin typeface="Calibri" pitchFamily="34" charset="0"/>
                <a:ea typeface="Calibri" pitchFamily="34" charset="-122"/>
                <a:cs typeface="Calibri" pitchFamily="34" charset="-120"/>
              </a:rPr>
              <a:t>Finance</a:t>
            </a:r>
            <a:endParaRPr lang="en-US" sz="1400" dirty="0"/>
          </a:p>
        </p:txBody>
      </p:sp>
      <p:sp>
        <p:nvSpPr>
          <p:cNvPr id="20" name="Text 17"/>
          <p:cNvSpPr/>
          <p:nvPr/>
        </p:nvSpPr>
        <p:spPr>
          <a:xfrm>
            <a:off x="2706624" y="3200400"/>
            <a:ext cx="2066544" cy="274320"/>
          </a:xfrm>
          <a:prstGeom prst="rect">
            <a:avLst/>
          </a:prstGeom>
          <a:noFill/>
          <a:ln/>
        </p:spPr>
        <p:txBody>
          <a:bodyPr wrap="square" lIns="0" tIns="0" rIns="0" bIns="0" rtlCol="0" anchor="ctr"/>
          <a:lstStyle/>
          <a:p>
            <a:pPr indent="0" marL="0">
              <a:buNone/>
            </a:pPr>
            <a:r>
              <a:rPr lang="en-US" sz="1000" spc="100" kern="0" dirty="0">
                <a:solidFill>
                  <a:srgbClr val="64748B"/>
                </a:solidFill>
                <a:latin typeface="Calibri" pitchFamily="34" charset="0"/>
                <a:ea typeface="Calibri" pitchFamily="34" charset="-122"/>
                <a:cs typeface="Calibri" pitchFamily="34" charset="-120"/>
              </a:rPr>
              <a:t>TIER</a:t>
            </a:r>
            <a:endParaRPr lang="en-US" sz="1000" dirty="0"/>
          </a:p>
        </p:txBody>
      </p:sp>
      <p:sp>
        <p:nvSpPr>
          <p:cNvPr id="21" name="Text 18"/>
          <p:cNvSpPr/>
          <p:nvPr/>
        </p:nvSpPr>
        <p:spPr>
          <a:xfrm>
            <a:off x="2706624" y="3493008"/>
            <a:ext cx="2066544" cy="411480"/>
          </a:xfrm>
          <a:prstGeom prst="rect">
            <a:avLst/>
          </a:prstGeom>
          <a:noFill/>
          <a:ln/>
        </p:spPr>
        <p:txBody>
          <a:bodyPr wrap="square" lIns="0" tIns="0" rIns="0" bIns="0" rtlCol="0" anchor="ctr"/>
          <a:lstStyle/>
          <a:p>
            <a:pPr indent="0" marL="0">
              <a:buNone/>
            </a:pPr>
            <a:r>
              <a:rPr lang="en-US" sz="1400" b="1" dirty="0">
                <a:solidFill>
                  <a:srgbClr val="23284A"/>
                </a:solidFill>
                <a:latin typeface="Calibri" pitchFamily="34" charset="0"/>
                <a:ea typeface="Calibri" pitchFamily="34" charset="-122"/>
                <a:cs typeface="Calibri" pitchFamily="34" charset="-120"/>
              </a:rPr>
              <a:t>Enterprise</a:t>
            </a:r>
            <a:endParaRPr lang="en-US" sz="1400" dirty="0"/>
          </a:p>
        </p:txBody>
      </p:sp>
      <p:sp>
        <p:nvSpPr>
          <p:cNvPr id="22" name="Text 19"/>
          <p:cNvSpPr/>
          <p:nvPr/>
        </p:nvSpPr>
        <p:spPr>
          <a:xfrm>
            <a:off x="4956048" y="3200400"/>
            <a:ext cx="2066544" cy="274320"/>
          </a:xfrm>
          <a:prstGeom prst="rect">
            <a:avLst/>
          </a:prstGeom>
          <a:noFill/>
          <a:ln/>
        </p:spPr>
        <p:txBody>
          <a:bodyPr wrap="square" lIns="0" tIns="0" rIns="0" bIns="0" rtlCol="0" anchor="ctr"/>
          <a:lstStyle/>
          <a:p>
            <a:pPr indent="0" marL="0">
              <a:buNone/>
            </a:pPr>
            <a:r>
              <a:rPr lang="en-US" sz="1000" spc="100" kern="0" dirty="0">
                <a:solidFill>
                  <a:srgbClr val="64748B"/>
                </a:solidFill>
                <a:latin typeface="Calibri" pitchFamily="34" charset="0"/>
                <a:ea typeface="Calibri" pitchFamily="34" charset="-122"/>
                <a:cs typeface="Calibri" pitchFamily="34" charset="-120"/>
              </a:rPr>
              <a:t>CSM REGION</a:t>
            </a:r>
            <a:endParaRPr lang="en-US" sz="1000" dirty="0"/>
          </a:p>
        </p:txBody>
      </p:sp>
      <p:sp>
        <p:nvSpPr>
          <p:cNvPr id="23" name="Text 20"/>
          <p:cNvSpPr/>
          <p:nvPr/>
        </p:nvSpPr>
        <p:spPr>
          <a:xfrm>
            <a:off x="4956048" y="3493008"/>
            <a:ext cx="2066544" cy="411480"/>
          </a:xfrm>
          <a:prstGeom prst="rect">
            <a:avLst/>
          </a:prstGeom>
          <a:noFill/>
          <a:ln/>
        </p:spPr>
        <p:txBody>
          <a:bodyPr wrap="square" lIns="0" tIns="0" rIns="0" bIns="0" rtlCol="0" anchor="ctr"/>
          <a:lstStyle/>
          <a:p>
            <a:pPr indent="0" marL="0">
              <a:buNone/>
            </a:pPr>
            <a:r>
              <a:rPr lang="en-US" sz="1400" b="1" dirty="0">
                <a:solidFill>
                  <a:srgbClr val="23284A"/>
                </a:solidFill>
                <a:latin typeface="Calibri" pitchFamily="34" charset="0"/>
                <a:ea typeface="Calibri" pitchFamily="34" charset="-122"/>
                <a:cs typeface="Calibri" pitchFamily="34" charset="-120"/>
              </a:rPr>
              <a:t>APAC</a:t>
            </a:r>
            <a:endParaRPr lang="en-US" sz="1400" dirty="0"/>
          </a:p>
        </p:txBody>
      </p:sp>
      <p:sp>
        <p:nvSpPr>
          <p:cNvPr id="24" name="Text 21"/>
          <p:cNvSpPr/>
          <p:nvPr/>
        </p:nvSpPr>
        <p:spPr>
          <a:xfrm>
            <a:off x="7205472" y="3200400"/>
            <a:ext cx="2066544" cy="274320"/>
          </a:xfrm>
          <a:prstGeom prst="rect">
            <a:avLst/>
          </a:prstGeom>
          <a:noFill/>
          <a:ln/>
        </p:spPr>
        <p:txBody>
          <a:bodyPr wrap="square" lIns="0" tIns="0" rIns="0" bIns="0" rtlCol="0" anchor="ctr"/>
          <a:lstStyle/>
          <a:p>
            <a:pPr indent="0" marL="0">
              <a:buNone/>
            </a:pPr>
            <a:r>
              <a:rPr lang="en-US" sz="1000" spc="100" kern="0" dirty="0">
                <a:solidFill>
                  <a:srgbClr val="64748B"/>
                </a:solidFill>
                <a:latin typeface="Calibri" pitchFamily="34" charset="0"/>
                <a:ea typeface="Calibri" pitchFamily="34" charset="-122"/>
                <a:cs typeface="Calibri" pitchFamily="34" charset="-120"/>
              </a:rPr>
              <a:t>RELATIONSHIP START</a:t>
            </a:r>
            <a:endParaRPr lang="en-US" sz="1000" dirty="0"/>
          </a:p>
        </p:txBody>
      </p:sp>
      <p:sp>
        <p:nvSpPr>
          <p:cNvPr id="25" name="Text 22"/>
          <p:cNvSpPr/>
          <p:nvPr/>
        </p:nvSpPr>
        <p:spPr>
          <a:xfrm>
            <a:off x="7205472" y="3493008"/>
            <a:ext cx="2066544" cy="411480"/>
          </a:xfrm>
          <a:prstGeom prst="rect">
            <a:avLst/>
          </a:prstGeom>
          <a:noFill/>
          <a:ln/>
        </p:spPr>
        <p:txBody>
          <a:bodyPr wrap="square" lIns="0" tIns="0" rIns="0" bIns="0" rtlCol="0" anchor="ctr"/>
          <a:lstStyle/>
          <a:p>
            <a:pPr indent="0" marL="0">
              <a:buNone/>
            </a:pPr>
            <a:r>
              <a:rPr lang="en-US" sz="1400" b="1" dirty="0">
                <a:solidFill>
                  <a:srgbClr val="23284A"/>
                </a:solidFill>
                <a:latin typeface="Calibri" pitchFamily="34" charset="0"/>
                <a:ea typeface="Calibri" pitchFamily="34" charset="-122"/>
                <a:cs typeface="Calibri" pitchFamily="34" charset="-120"/>
              </a:rPr>
              <a:t>June 16, 2025</a:t>
            </a:r>
            <a:endParaRPr lang="en-US" sz="1400" dirty="0"/>
          </a:p>
        </p:txBody>
      </p:sp>
      <p:sp>
        <p:nvSpPr>
          <p:cNvPr id="26" name="Text 23"/>
          <p:cNvSpPr/>
          <p:nvPr/>
        </p:nvSpPr>
        <p:spPr>
          <a:xfrm>
            <a:off x="9454896" y="3200400"/>
            <a:ext cx="2066544" cy="274320"/>
          </a:xfrm>
          <a:prstGeom prst="rect">
            <a:avLst/>
          </a:prstGeom>
          <a:noFill/>
          <a:ln/>
        </p:spPr>
        <p:txBody>
          <a:bodyPr wrap="square" lIns="0" tIns="0" rIns="0" bIns="0" rtlCol="0" anchor="ctr"/>
          <a:lstStyle/>
          <a:p>
            <a:pPr indent="0" marL="0">
              <a:buNone/>
            </a:pPr>
            <a:r>
              <a:rPr lang="en-US" sz="1000" spc="100" kern="0" dirty="0">
                <a:solidFill>
                  <a:srgbClr val="64748B"/>
                </a:solidFill>
                <a:latin typeface="Calibri" pitchFamily="34" charset="0"/>
                <a:ea typeface="Calibri" pitchFamily="34" charset="-122"/>
                <a:cs typeface="Calibri" pitchFamily="34" charset="-120"/>
              </a:rPr>
              <a:t>CONTRACT TERM</a:t>
            </a:r>
            <a:endParaRPr lang="en-US" sz="1000" dirty="0"/>
          </a:p>
        </p:txBody>
      </p:sp>
      <p:sp>
        <p:nvSpPr>
          <p:cNvPr id="27" name="Text 24"/>
          <p:cNvSpPr/>
          <p:nvPr/>
        </p:nvSpPr>
        <p:spPr>
          <a:xfrm>
            <a:off x="9454896" y="3493008"/>
            <a:ext cx="2066544" cy="411480"/>
          </a:xfrm>
          <a:prstGeom prst="rect">
            <a:avLst/>
          </a:prstGeom>
          <a:noFill/>
          <a:ln/>
        </p:spPr>
        <p:txBody>
          <a:bodyPr wrap="square" lIns="0" tIns="0" rIns="0" bIns="0" rtlCol="0" anchor="ctr"/>
          <a:lstStyle/>
          <a:p>
            <a:pPr indent="0" marL="0">
              <a:buNone/>
            </a:pPr>
            <a:r>
              <a:rPr lang="en-US" sz="1400" b="1" dirty="0">
                <a:solidFill>
                  <a:srgbClr val="23284A"/>
                </a:solidFill>
                <a:latin typeface="Calibri" pitchFamily="34" charset="0"/>
                <a:ea typeface="Calibri" pitchFamily="34" charset="-122"/>
                <a:cs typeface="Calibri" pitchFamily="34" charset="-120"/>
              </a:rPr>
              <a:t>24 months (Year 1 of 2)</a:t>
            </a:r>
            <a:endParaRPr lang="en-US" sz="1400" dirty="0"/>
          </a:p>
        </p:txBody>
      </p:sp>
      <p:sp>
        <p:nvSpPr>
          <p:cNvPr id="28" name="Shape 25"/>
          <p:cNvSpPr/>
          <p:nvPr/>
        </p:nvSpPr>
        <p:spPr>
          <a:xfrm>
            <a:off x="457200" y="4251960"/>
            <a:ext cx="11247120" cy="1783080"/>
          </a:xfrm>
          <a:prstGeom prst="roundRect">
            <a:avLst>
              <a:gd name="adj" fmla="val 4103"/>
            </a:avLst>
          </a:prstGeom>
          <a:solidFill>
            <a:srgbClr val="F4F7FE"/>
          </a:solidFill>
          <a:ln/>
        </p:spPr>
      </p:sp>
      <p:sp>
        <p:nvSpPr>
          <p:cNvPr id="29" name="Text 26"/>
          <p:cNvSpPr/>
          <p:nvPr/>
        </p:nvSpPr>
        <p:spPr>
          <a:xfrm>
            <a:off x="777240" y="4480560"/>
            <a:ext cx="9144000" cy="365760"/>
          </a:xfrm>
          <a:prstGeom prst="rect">
            <a:avLst/>
          </a:prstGeom>
          <a:noFill/>
          <a:ln/>
        </p:spPr>
        <p:txBody>
          <a:bodyPr wrap="square" lIns="0" tIns="0" rIns="0" bIns="0"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Why this account is on the agenda</a:t>
            </a:r>
            <a:endParaRPr lang="en-US" sz="1400" dirty="0"/>
          </a:p>
        </p:txBody>
      </p:sp>
      <p:sp>
        <p:nvSpPr>
          <p:cNvPr id="30" name="Text 27"/>
          <p:cNvSpPr/>
          <p:nvPr/>
        </p:nvSpPr>
        <p:spPr>
          <a:xfrm>
            <a:off x="777240" y="4892040"/>
            <a:ext cx="10607040" cy="1005840"/>
          </a:xfrm>
          <a:prstGeom prst="rect">
            <a:avLst/>
          </a:prstGeom>
          <a:noFill/>
          <a:ln/>
        </p:spPr>
        <p:txBody>
          <a:bodyPr wrap="square" lIns="0" tIns="0" rIns="0" bIns="0" rtlCol="0" anchor="ctr"/>
          <a:lstStyle/>
          <a:p>
            <a:pPr indent="0" marL="0">
              <a:lnSpc>
                <a:spcPct val="125000"/>
              </a:lnSpc>
              <a:buNone/>
            </a:pPr>
            <a:r>
              <a:rPr lang="en-US" sz="1300" dirty="0">
                <a:solidFill>
                  <a:srgbClr val="23284A"/>
                </a:solidFill>
                <a:latin typeface="Calibri" pitchFamily="34" charset="0"/>
                <a:ea typeface="Calibri" pitchFamily="34" charset="-122"/>
                <a:cs typeface="Calibri" pitchFamily="34" charset="-120"/>
              </a:rPr>
              <a:t>Meadows Group ranks in the top 5% of our book by ARR, but its health score sits in the bottom 2% of all active accounts — 18 points below the company average. This review unpacks why the score is where it is, what's actually working underneath it, and the plan to close the gap before renewal.</a:t>
            </a:r>
            <a:endParaRPr lang="en-US" sz="1300" dirty="0"/>
          </a:p>
        </p:txBody>
      </p:sp>
      <p:sp>
        <p:nvSpPr>
          <p:cNvPr id="31" name="Text 28"/>
          <p:cNvSpPr/>
          <p:nvPr/>
        </p:nvSpPr>
        <p:spPr>
          <a:xfrm>
            <a:off x="457200" y="6473952"/>
            <a:ext cx="7315200" cy="274320"/>
          </a:xfrm>
          <a:prstGeom prst="rect">
            <a:avLst/>
          </a:prstGeom>
          <a:noFill/>
          <a:ln/>
        </p:spPr>
        <p:txBody>
          <a:bodyPr wrap="square" lIns="0" tIns="0" rIns="0" bIns="0" rtlCol="0" anchor="ctr"/>
          <a:lstStyle/>
          <a:p>
            <a:pPr indent="0" marL="0">
              <a:buNone/>
            </a:pPr>
            <a:r>
              <a:rPr lang="en-US" sz="900" i="1" dirty="0">
                <a:solidFill>
                  <a:srgbClr val="9AA3B8"/>
                </a:solidFill>
                <a:latin typeface="Calibri" pitchFamily="34" charset="0"/>
                <a:ea typeface="Calibri" pitchFamily="34" charset="-122"/>
                <a:cs typeface="Calibri" pitchFamily="34" charset="-120"/>
              </a:rPr>
              <a:t>Pawsome Provisions (Simulated Account) — Portfolio Sample QBR</a:t>
            </a:r>
            <a:endParaRPr lang="en-US" sz="900" dirty="0"/>
          </a:p>
        </p:txBody>
      </p:sp>
      <p:sp>
        <p:nvSpPr>
          <p:cNvPr id="32" name="Text 29"/>
          <p:cNvSpPr/>
          <p:nvPr/>
        </p:nvSpPr>
        <p:spPr>
          <a:xfrm>
            <a:off x="8046720" y="6473952"/>
            <a:ext cx="3657600" cy="274320"/>
          </a:xfrm>
          <a:prstGeom prst="rect">
            <a:avLst/>
          </a:prstGeom>
          <a:noFill/>
          <a:ln/>
        </p:spPr>
        <p:txBody>
          <a:bodyPr wrap="square" lIns="0" tIns="0" rIns="0" bIns="0" rtlCol="0" anchor="ctr"/>
          <a:lstStyle/>
          <a:p>
            <a:pPr algn="r" indent="0" marL="0">
              <a:buNone/>
            </a:pPr>
            <a:r>
              <a:rPr lang="en-US" sz="900" i="1" dirty="0">
                <a:solidFill>
                  <a:srgbClr val="9AA3B8"/>
                </a:solidFill>
                <a:latin typeface="Calibri" pitchFamily="34" charset="0"/>
                <a:ea typeface="Calibri" pitchFamily="34" charset="-122"/>
                <a:cs typeface="Calibri" pitchFamily="34" charset="-120"/>
              </a:rPr>
              <a:t>Prepared by Vien Yadavongsy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 y="411480"/>
            <a:ext cx="502920" cy="502920"/>
          </a:xfrm>
          <a:prstGeom prst="ellipse">
            <a:avLst/>
          </a:prstGeom>
          <a:solidFill>
            <a:srgbClr val="1E2761"/>
          </a:solidFill>
          <a:ln/>
        </p:spPr>
      </p:sp>
      <p:pic>
        <p:nvPicPr>
          <p:cNvPr id="3" name="Image 0" descr="preencoded.png">    </p:cNvPr>
          <p:cNvPicPr>
            <a:picLocks noChangeAspect="1"/>
          </p:cNvPicPr>
          <p:nvPr/>
        </p:nvPicPr>
        <p:blipFill>
          <a:blip r:embed="rId1"/>
          <a:stretch>
            <a:fillRect/>
          </a:stretch>
        </p:blipFill>
        <p:spPr>
          <a:xfrm>
            <a:off x="589788" y="544068"/>
            <a:ext cx="237744" cy="237744"/>
          </a:xfrm>
          <a:prstGeom prst="rect">
            <a:avLst/>
          </a:prstGeom>
        </p:spPr>
      </p:pic>
      <p:sp>
        <p:nvSpPr>
          <p:cNvPr id="4" name="Text 1"/>
          <p:cNvSpPr/>
          <p:nvPr/>
        </p:nvSpPr>
        <p:spPr>
          <a:xfrm>
            <a:off x="1097280" y="347472"/>
            <a:ext cx="8229600" cy="457200"/>
          </a:xfrm>
          <a:prstGeom prst="rect">
            <a:avLst/>
          </a:prstGeom>
          <a:noFill/>
          <a:ln/>
        </p:spPr>
        <p:txBody>
          <a:bodyPr wrap="square" lIns="0" tIns="0" rIns="0" bIns="0" rtlCol="0" anchor="ctr"/>
          <a:lstStyle/>
          <a:p>
            <a:pPr indent="0" marL="0">
              <a:buNone/>
            </a:pPr>
            <a:r>
              <a:rPr lang="en-US" sz="2600" b="1" dirty="0">
                <a:solidFill>
                  <a:srgbClr val="1E2761"/>
                </a:solidFill>
                <a:latin typeface="Calibri" pitchFamily="34" charset="0"/>
                <a:ea typeface="Calibri" pitchFamily="34" charset="-122"/>
                <a:cs typeface="Calibri" pitchFamily="34" charset="-120"/>
              </a:rPr>
              <a:t>Health Score Breakdown</a:t>
            </a:r>
            <a:endParaRPr lang="en-US" sz="2600" dirty="0"/>
          </a:p>
        </p:txBody>
      </p:sp>
      <p:sp>
        <p:nvSpPr>
          <p:cNvPr id="5" name="Text 2"/>
          <p:cNvSpPr/>
          <p:nvPr/>
        </p:nvSpPr>
        <p:spPr>
          <a:xfrm>
            <a:off x="1097280" y="749808"/>
            <a:ext cx="9601200" cy="365760"/>
          </a:xfrm>
          <a:prstGeom prst="rect">
            <a:avLst/>
          </a:prstGeom>
          <a:noFill/>
          <a:ln/>
        </p:spPr>
        <p:txBody>
          <a:bodyPr wrap="square" lIns="0" tIns="0" rIns="0" bIns="0" rtlCol="0" anchor="ctr"/>
          <a:lstStyle/>
          <a:p>
            <a:pPr indent="0" marL="0">
              <a:buNone/>
            </a:pPr>
            <a:r>
              <a:rPr lang="en-US" sz="1300" dirty="0">
                <a:solidFill>
                  <a:srgbClr val="64748B"/>
                </a:solidFill>
                <a:latin typeface="Calibri" pitchFamily="34" charset="0"/>
                <a:ea typeface="Calibri" pitchFamily="34" charset="-122"/>
                <a:cs typeface="Calibri" pitchFamily="34" charset="-120"/>
              </a:rPr>
              <a:t>Four equally-weighted signals roll up into a single composite score.</a:t>
            </a:r>
            <a:endParaRPr lang="en-US" sz="1300" dirty="0"/>
          </a:p>
        </p:txBody>
      </p:sp>
      <p:graphicFrame>
        <p:nvGraphicFramePr>
          <p:cNvPr id="6" name="Chart 0" descr=""/>
          <p:cNvGraphicFramePr/>
          <p:nvPr/>
        </p:nvGraphicFramePr>
        <p:xfrm>
          <a:off x="457200" y="1417320"/>
          <a:ext cx="6675120" cy="4480560"/>
        </p:xfrm>
        <a:graphic xmlns:a="http://schemas.openxmlformats.org/drawingml/2006/main">
          <a:graphicData uri="http://schemas.openxmlformats.org/drawingml/2006/chart">
            <c:chart xmlns:c="http://schemas.openxmlformats.org/drawingml/2006/chart" r:id="rId2"/>
          </a:graphicData>
        </a:graphic>
      </p:graphicFrame>
      <p:sp>
        <p:nvSpPr>
          <p:cNvPr id="7" name="Shape 3"/>
          <p:cNvSpPr/>
          <p:nvPr/>
        </p:nvSpPr>
        <p:spPr>
          <a:xfrm>
            <a:off x="7498080" y="1417320"/>
            <a:ext cx="4206240" cy="1554480"/>
          </a:xfrm>
          <a:prstGeom prst="roundRect">
            <a:avLst>
              <a:gd name="adj" fmla="val 4706"/>
            </a:avLst>
          </a:prstGeom>
          <a:solidFill>
            <a:srgbClr val="1E2761"/>
          </a:solidFill>
          <a:ln/>
          <a:effectLst>
            <a:outerShdw sx="100000" sy="100000" kx="0" ky="0" algn="bl" rotWithShape="0" blurRad="101600" dist="38100" dir="5400000">
              <a:srgbClr val="1E2761">
                <a:alpha val="12000"/>
              </a:srgbClr>
            </a:outerShdw>
          </a:effectLst>
        </p:spPr>
      </p:sp>
      <p:sp>
        <p:nvSpPr>
          <p:cNvPr id="8" name="Text 4"/>
          <p:cNvSpPr/>
          <p:nvPr/>
        </p:nvSpPr>
        <p:spPr>
          <a:xfrm>
            <a:off x="7680960" y="1572768"/>
            <a:ext cx="3840480" cy="274320"/>
          </a:xfrm>
          <a:prstGeom prst="rect">
            <a:avLst/>
          </a:prstGeom>
          <a:noFill/>
          <a:ln/>
        </p:spPr>
        <p:txBody>
          <a:bodyPr wrap="square" lIns="0" tIns="0" rIns="0" bIns="0" rtlCol="0" anchor="ctr"/>
          <a:lstStyle/>
          <a:p>
            <a:pPr indent="0" marL="0">
              <a:buNone/>
            </a:pPr>
            <a:r>
              <a:rPr lang="en-US" sz="1050" spc="100" kern="0" dirty="0">
                <a:solidFill>
                  <a:srgbClr val="CADCFC"/>
                </a:solidFill>
                <a:latin typeface="Calibri" pitchFamily="34" charset="0"/>
                <a:ea typeface="Calibri" pitchFamily="34" charset="-122"/>
                <a:cs typeface="Calibri" pitchFamily="34" charset="-120"/>
              </a:rPr>
              <a:t>COMPOSITE HEALTH SCORE</a:t>
            </a:r>
            <a:endParaRPr lang="en-US" sz="1050" dirty="0"/>
          </a:p>
        </p:txBody>
      </p:sp>
      <p:sp>
        <p:nvSpPr>
          <p:cNvPr id="9" name="Text 5"/>
          <p:cNvSpPr/>
          <p:nvPr/>
        </p:nvSpPr>
        <p:spPr>
          <a:xfrm>
            <a:off x="7680960" y="1783080"/>
            <a:ext cx="3840480" cy="777240"/>
          </a:xfrm>
          <a:prstGeom prst="rect">
            <a:avLst/>
          </a:prstGeom>
          <a:noFill/>
          <a:ln/>
        </p:spPr>
        <p:txBody>
          <a:bodyPr wrap="square" lIns="0" tIns="0" rIns="0" bIns="0" rtlCol="0" anchor="ctr"/>
          <a:lstStyle/>
          <a:p>
            <a:pPr indent="0" marL="0">
              <a:buNone/>
            </a:pPr>
            <a:r>
              <a:rPr lang="en-US" sz="4400" b="1" dirty="0">
                <a:solidFill>
                  <a:srgbClr val="FFFFFF"/>
                </a:solidFill>
                <a:latin typeface="Calibri" pitchFamily="34" charset="0"/>
                <a:ea typeface="Calibri" pitchFamily="34" charset="-122"/>
                <a:cs typeface="Calibri" pitchFamily="34" charset="-120"/>
              </a:rPr>
              <a:t>41.2</a:t>
            </a:r>
            <a:endParaRPr lang="en-US" sz="4400" dirty="0"/>
          </a:p>
        </p:txBody>
      </p:sp>
      <p:sp>
        <p:nvSpPr>
          <p:cNvPr id="10" name="Text 6"/>
          <p:cNvSpPr/>
          <p:nvPr/>
        </p:nvSpPr>
        <p:spPr>
          <a:xfrm>
            <a:off x="7680960" y="2560320"/>
            <a:ext cx="3840480" cy="320040"/>
          </a:xfrm>
          <a:prstGeom prst="rect">
            <a:avLst/>
          </a:prstGeom>
          <a:noFill/>
          <a:ln/>
        </p:spPr>
        <p:txBody>
          <a:bodyPr wrap="square" lIns="0" tIns="0" rIns="0" bIns="0" rtlCol="0" anchor="ctr"/>
          <a:lstStyle/>
          <a:p>
            <a:pPr indent="0" marL="0">
              <a:buNone/>
            </a:pPr>
            <a:r>
              <a:rPr lang="en-US" sz="1100" dirty="0">
                <a:solidFill>
                  <a:srgbClr val="CADCFC"/>
                </a:solidFill>
                <a:latin typeface="Calibri" pitchFamily="34" charset="0"/>
                <a:ea typeface="Calibri" pitchFamily="34" charset="-122"/>
                <a:cs typeface="Calibri" pitchFamily="34" charset="-120"/>
              </a:rPr>
              <a:t>Low Band  ·  Bottom 2nd percentile</a:t>
            </a:r>
            <a:endParaRPr lang="en-US" sz="1100" dirty="0"/>
          </a:p>
        </p:txBody>
      </p:sp>
      <p:sp>
        <p:nvSpPr>
          <p:cNvPr id="11" name="Shape 7"/>
          <p:cNvSpPr/>
          <p:nvPr/>
        </p:nvSpPr>
        <p:spPr>
          <a:xfrm>
            <a:off x="7498080" y="3154680"/>
            <a:ext cx="4206240" cy="2743200"/>
          </a:xfrm>
          <a:prstGeom prst="roundRect">
            <a:avLst>
              <a:gd name="adj" fmla="val 2667"/>
            </a:avLst>
          </a:prstGeom>
          <a:solidFill>
            <a:srgbClr val="F4F7FE"/>
          </a:solidFill>
          <a:ln/>
        </p:spPr>
      </p:sp>
      <p:sp>
        <p:nvSpPr>
          <p:cNvPr id="12" name="Text 8"/>
          <p:cNvSpPr/>
          <p:nvPr/>
        </p:nvSpPr>
        <p:spPr>
          <a:xfrm>
            <a:off x="7680960" y="3291840"/>
            <a:ext cx="3840480" cy="274320"/>
          </a:xfrm>
          <a:prstGeom prst="rect">
            <a:avLst/>
          </a:prstGeom>
          <a:noFill/>
          <a:ln/>
        </p:spPr>
        <p:txBody>
          <a:bodyPr wrap="square" lIns="0" tIns="0" rIns="0" bIns="0" rtlCol="0" anchor="ctr"/>
          <a:lstStyle/>
          <a:p>
            <a:pPr indent="0" marL="0">
              <a:buNone/>
            </a:pPr>
            <a:r>
              <a:rPr lang="en-US" sz="1050" b="1" spc="100" kern="0" dirty="0">
                <a:solidFill>
                  <a:srgbClr val="1E2761"/>
                </a:solidFill>
                <a:latin typeface="Calibri" pitchFamily="34" charset="0"/>
                <a:ea typeface="Calibri" pitchFamily="34" charset="-122"/>
                <a:cs typeface="Calibri" pitchFamily="34" charset="-120"/>
              </a:rPr>
              <a:t>HOW MEADOWS COMPARES</a:t>
            </a:r>
            <a:endParaRPr lang="en-US" sz="1050" dirty="0"/>
          </a:p>
        </p:txBody>
      </p:sp>
      <p:sp>
        <p:nvSpPr>
          <p:cNvPr id="13" name="Text 9"/>
          <p:cNvSpPr/>
          <p:nvPr/>
        </p:nvSpPr>
        <p:spPr>
          <a:xfrm>
            <a:off x="7680960" y="3657600"/>
            <a:ext cx="2926080" cy="365760"/>
          </a:xfrm>
          <a:prstGeom prst="rect">
            <a:avLst/>
          </a:prstGeom>
          <a:noFill/>
          <a:ln/>
        </p:spPr>
        <p:txBody>
          <a:bodyPr wrap="square" lIns="0" tIns="0" rIns="0" bIns="0" rtlCol="0" anchor="ctr"/>
          <a:lstStyle/>
          <a:p>
            <a:pPr indent="0" marL="0">
              <a:buNone/>
            </a:pPr>
            <a:r>
              <a:rPr lang="en-US" sz="1150" dirty="0">
                <a:solidFill>
                  <a:srgbClr val="23284A"/>
                </a:solidFill>
                <a:latin typeface="Calibri" pitchFamily="34" charset="0"/>
                <a:ea typeface="Calibri" pitchFamily="34" charset="-122"/>
                <a:cs typeface="Calibri" pitchFamily="34" charset="-120"/>
              </a:rPr>
              <a:t>Active book average</a:t>
            </a:r>
            <a:endParaRPr lang="en-US" sz="1150" dirty="0"/>
          </a:p>
        </p:txBody>
      </p:sp>
      <p:sp>
        <p:nvSpPr>
          <p:cNvPr id="14" name="Text 10"/>
          <p:cNvSpPr/>
          <p:nvPr/>
        </p:nvSpPr>
        <p:spPr>
          <a:xfrm>
            <a:off x="10607040" y="3657600"/>
            <a:ext cx="914400" cy="365760"/>
          </a:xfrm>
          <a:prstGeom prst="rect">
            <a:avLst/>
          </a:prstGeom>
          <a:noFill/>
          <a:ln/>
        </p:spPr>
        <p:txBody>
          <a:bodyPr wrap="square" lIns="0" tIns="0" rIns="0" bIns="0" rtlCol="0" anchor="ctr"/>
          <a:lstStyle/>
          <a:p>
            <a:pPr algn="r" indent="0" marL="0">
              <a:buNone/>
            </a:pPr>
            <a:r>
              <a:rPr lang="en-US" sz="1400" b="1" dirty="0">
                <a:solidFill>
                  <a:srgbClr val="1E2761"/>
                </a:solidFill>
                <a:latin typeface="Calibri" pitchFamily="34" charset="0"/>
                <a:ea typeface="Calibri" pitchFamily="34" charset="-122"/>
                <a:cs typeface="Calibri" pitchFamily="34" charset="-120"/>
              </a:rPr>
              <a:t>59.3</a:t>
            </a:r>
            <a:endParaRPr lang="en-US" sz="1400" dirty="0"/>
          </a:p>
        </p:txBody>
      </p:sp>
      <p:sp>
        <p:nvSpPr>
          <p:cNvPr id="15" name="Text 11"/>
          <p:cNvSpPr/>
          <p:nvPr/>
        </p:nvSpPr>
        <p:spPr>
          <a:xfrm>
            <a:off x="7680960" y="4224528"/>
            <a:ext cx="2926080" cy="365760"/>
          </a:xfrm>
          <a:prstGeom prst="rect">
            <a:avLst/>
          </a:prstGeom>
          <a:noFill/>
          <a:ln/>
        </p:spPr>
        <p:txBody>
          <a:bodyPr wrap="square" lIns="0" tIns="0" rIns="0" bIns="0" rtlCol="0" anchor="ctr"/>
          <a:lstStyle/>
          <a:p>
            <a:pPr indent="0" marL="0">
              <a:buNone/>
            </a:pPr>
            <a:r>
              <a:rPr lang="en-US" sz="1150" dirty="0">
                <a:solidFill>
                  <a:srgbClr val="23284A"/>
                </a:solidFill>
                <a:latin typeface="Calibri" pitchFamily="34" charset="0"/>
                <a:ea typeface="Calibri" pitchFamily="34" charset="-122"/>
                <a:cs typeface="Calibri" pitchFamily="34" charset="-120"/>
              </a:rPr>
              <a:t>Enterprise tier average</a:t>
            </a:r>
            <a:endParaRPr lang="en-US" sz="1150" dirty="0"/>
          </a:p>
        </p:txBody>
      </p:sp>
      <p:sp>
        <p:nvSpPr>
          <p:cNvPr id="16" name="Text 12"/>
          <p:cNvSpPr/>
          <p:nvPr/>
        </p:nvSpPr>
        <p:spPr>
          <a:xfrm>
            <a:off x="10607040" y="4224528"/>
            <a:ext cx="914400" cy="365760"/>
          </a:xfrm>
          <a:prstGeom prst="rect">
            <a:avLst/>
          </a:prstGeom>
          <a:noFill/>
          <a:ln/>
        </p:spPr>
        <p:txBody>
          <a:bodyPr wrap="square" lIns="0" tIns="0" rIns="0" bIns="0" rtlCol="0" anchor="ctr"/>
          <a:lstStyle/>
          <a:p>
            <a:pPr algn="r" indent="0" marL="0">
              <a:buNone/>
            </a:pPr>
            <a:r>
              <a:rPr lang="en-US" sz="1400" b="1" dirty="0">
                <a:solidFill>
                  <a:srgbClr val="1E2761"/>
                </a:solidFill>
                <a:latin typeface="Calibri" pitchFamily="34" charset="0"/>
                <a:ea typeface="Calibri" pitchFamily="34" charset="-122"/>
                <a:cs typeface="Calibri" pitchFamily="34" charset="-120"/>
              </a:rPr>
              <a:t>58.5</a:t>
            </a:r>
            <a:endParaRPr lang="en-US" sz="1400" dirty="0"/>
          </a:p>
        </p:txBody>
      </p:sp>
      <p:sp>
        <p:nvSpPr>
          <p:cNvPr id="17" name="Text 13"/>
          <p:cNvSpPr/>
          <p:nvPr/>
        </p:nvSpPr>
        <p:spPr>
          <a:xfrm>
            <a:off x="7680960" y="4791456"/>
            <a:ext cx="2926080" cy="365760"/>
          </a:xfrm>
          <a:prstGeom prst="rect">
            <a:avLst/>
          </a:prstGeom>
          <a:noFill/>
          <a:ln/>
        </p:spPr>
        <p:txBody>
          <a:bodyPr wrap="square" lIns="0" tIns="0" rIns="0" bIns="0" rtlCol="0" anchor="ctr"/>
          <a:lstStyle/>
          <a:p>
            <a:pPr indent="0" marL="0">
              <a:buNone/>
            </a:pPr>
            <a:r>
              <a:rPr lang="en-US" sz="1150" dirty="0">
                <a:solidFill>
                  <a:srgbClr val="23284A"/>
                </a:solidFill>
                <a:latin typeface="Calibri" pitchFamily="34" charset="0"/>
                <a:ea typeface="Calibri" pitchFamily="34" charset="-122"/>
                <a:cs typeface="Calibri" pitchFamily="34" charset="-120"/>
              </a:rPr>
              <a:t>APAC region average</a:t>
            </a:r>
            <a:endParaRPr lang="en-US" sz="1150" dirty="0"/>
          </a:p>
        </p:txBody>
      </p:sp>
      <p:sp>
        <p:nvSpPr>
          <p:cNvPr id="18" name="Text 14"/>
          <p:cNvSpPr/>
          <p:nvPr/>
        </p:nvSpPr>
        <p:spPr>
          <a:xfrm>
            <a:off x="10607040" y="4791456"/>
            <a:ext cx="914400" cy="365760"/>
          </a:xfrm>
          <a:prstGeom prst="rect">
            <a:avLst/>
          </a:prstGeom>
          <a:noFill/>
          <a:ln/>
        </p:spPr>
        <p:txBody>
          <a:bodyPr wrap="square" lIns="0" tIns="0" rIns="0" bIns="0" rtlCol="0" anchor="ctr"/>
          <a:lstStyle/>
          <a:p>
            <a:pPr algn="r" indent="0" marL="0">
              <a:buNone/>
            </a:pPr>
            <a:r>
              <a:rPr lang="en-US" sz="1400" b="1" dirty="0">
                <a:solidFill>
                  <a:srgbClr val="1E2761"/>
                </a:solidFill>
                <a:latin typeface="Calibri" pitchFamily="34" charset="0"/>
                <a:ea typeface="Calibri" pitchFamily="34" charset="-122"/>
                <a:cs typeface="Calibri" pitchFamily="34" charset="-120"/>
              </a:rPr>
              <a:t>60.0</a:t>
            </a:r>
            <a:endParaRPr lang="en-US" sz="1400" dirty="0"/>
          </a:p>
        </p:txBody>
      </p:sp>
      <p:sp>
        <p:nvSpPr>
          <p:cNvPr id="19" name="Text 15"/>
          <p:cNvSpPr/>
          <p:nvPr/>
        </p:nvSpPr>
        <p:spPr>
          <a:xfrm>
            <a:off x="7680960" y="5440680"/>
            <a:ext cx="3840480" cy="365760"/>
          </a:xfrm>
          <a:prstGeom prst="rect">
            <a:avLst/>
          </a:prstGeom>
          <a:noFill/>
          <a:ln/>
        </p:spPr>
        <p:txBody>
          <a:bodyPr wrap="square" lIns="0" tIns="0" rIns="0" bIns="0" rtlCol="0" anchor="ctr"/>
          <a:lstStyle/>
          <a:p>
            <a:pPr indent="0" marL="0">
              <a:buNone/>
            </a:pPr>
            <a:r>
              <a:rPr lang="en-US" sz="1050" i="1" dirty="0">
                <a:solidFill>
                  <a:srgbClr val="64748B"/>
                </a:solidFill>
                <a:latin typeface="Calibri" pitchFamily="34" charset="0"/>
                <a:ea typeface="Calibri" pitchFamily="34" charset="-122"/>
                <a:cs typeface="Calibri" pitchFamily="34" charset="-120"/>
              </a:rPr>
              <a:t>Meadows trails every peer benchmark by roughly 18 points.</a:t>
            </a:r>
            <a:endParaRPr lang="en-US" sz="1050" dirty="0"/>
          </a:p>
        </p:txBody>
      </p:sp>
      <p:sp>
        <p:nvSpPr>
          <p:cNvPr id="20" name="Text 16"/>
          <p:cNvSpPr/>
          <p:nvPr/>
        </p:nvSpPr>
        <p:spPr>
          <a:xfrm>
            <a:off x="457200" y="6473952"/>
            <a:ext cx="7315200" cy="274320"/>
          </a:xfrm>
          <a:prstGeom prst="rect">
            <a:avLst/>
          </a:prstGeom>
          <a:noFill/>
          <a:ln/>
        </p:spPr>
        <p:txBody>
          <a:bodyPr wrap="square" lIns="0" tIns="0" rIns="0" bIns="0" rtlCol="0" anchor="ctr"/>
          <a:lstStyle/>
          <a:p>
            <a:pPr indent="0" marL="0">
              <a:buNone/>
            </a:pPr>
            <a:r>
              <a:rPr lang="en-US" sz="900" i="1" dirty="0">
                <a:solidFill>
                  <a:srgbClr val="9AA3B8"/>
                </a:solidFill>
                <a:latin typeface="Calibri" pitchFamily="34" charset="0"/>
                <a:ea typeface="Calibri" pitchFamily="34" charset="-122"/>
                <a:cs typeface="Calibri" pitchFamily="34" charset="-120"/>
              </a:rPr>
              <a:t>Pawsome Provisions (Simulated Account) — Portfolio Sample QBR</a:t>
            </a:r>
            <a:endParaRPr lang="en-US" sz="900" dirty="0"/>
          </a:p>
        </p:txBody>
      </p:sp>
      <p:sp>
        <p:nvSpPr>
          <p:cNvPr id="21" name="Text 17"/>
          <p:cNvSpPr/>
          <p:nvPr/>
        </p:nvSpPr>
        <p:spPr>
          <a:xfrm>
            <a:off x="8046720" y="6473952"/>
            <a:ext cx="3657600" cy="274320"/>
          </a:xfrm>
          <a:prstGeom prst="rect">
            <a:avLst/>
          </a:prstGeom>
          <a:noFill/>
          <a:ln/>
        </p:spPr>
        <p:txBody>
          <a:bodyPr wrap="square" lIns="0" tIns="0" rIns="0" bIns="0" rtlCol="0" anchor="ctr"/>
          <a:lstStyle/>
          <a:p>
            <a:pPr algn="r" indent="0" marL="0">
              <a:buNone/>
            </a:pPr>
            <a:r>
              <a:rPr lang="en-US" sz="900" i="1" dirty="0">
                <a:solidFill>
                  <a:srgbClr val="9AA3B8"/>
                </a:solidFill>
                <a:latin typeface="Calibri" pitchFamily="34" charset="0"/>
                <a:ea typeface="Calibri" pitchFamily="34" charset="-122"/>
                <a:cs typeface="Calibri" pitchFamily="34" charset="-120"/>
              </a:rPr>
              <a:t>Prepared by Vien Yadavongsy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 y="411480"/>
            <a:ext cx="502920" cy="502920"/>
          </a:xfrm>
          <a:prstGeom prst="ellipse">
            <a:avLst/>
          </a:prstGeom>
          <a:solidFill>
            <a:srgbClr val="1E2761"/>
          </a:solidFill>
          <a:ln/>
        </p:spPr>
      </p:sp>
      <p:pic>
        <p:nvPicPr>
          <p:cNvPr id="3" name="Image 0" descr="preencoded.png">    </p:cNvPr>
          <p:cNvPicPr>
            <a:picLocks noChangeAspect="1"/>
          </p:cNvPicPr>
          <p:nvPr/>
        </p:nvPicPr>
        <p:blipFill>
          <a:blip r:embed="rId1"/>
          <a:stretch>
            <a:fillRect/>
          </a:stretch>
        </p:blipFill>
        <p:spPr>
          <a:xfrm>
            <a:off x="589788" y="544068"/>
            <a:ext cx="237744" cy="237744"/>
          </a:xfrm>
          <a:prstGeom prst="rect">
            <a:avLst/>
          </a:prstGeom>
        </p:spPr>
      </p:pic>
      <p:sp>
        <p:nvSpPr>
          <p:cNvPr id="4" name="Text 1"/>
          <p:cNvSpPr/>
          <p:nvPr/>
        </p:nvSpPr>
        <p:spPr>
          <a:xfrm>
            <a:off x="1097280" y="347472"/>
            <a:ext cx="8229600" cy="457200"/>
          </a:xfrm>
          <a:prstGeom prst="rect">
            <a:avLst/>
          </a:prstGeom>
          <a:noFill/>
          <a:ln/>
        </p:spPr>
        <p:txBody>
          <a:bodyPr wrap="square" lIns="0" tIns="0" rIns="0" bIns="0" rtlCol="0" anchor="ctr"/>
          <a:lstStyle/>
          <a:p>
            <a:pPr indent="0" marL="0">
              <a:buNone/>
            </a:pPr>
            <a:r>
              <a:rPr lang="en-US" sz="2600" b="1" dirty="0">
                <a:solidFill>
                  <a:srgbClr val="1E2761"/>
                </a:solidFill>
                <a:latin typeface="Calibri" pitchFamily="34" charset="0"/>
                <a:ea typeface="Calibri" pitchFamily="34" charset="-122"/>
                <a:cs typeface="Calibri" pitchFamily="34" charset="-120"/>
              </a:rPr>
              <a:t>The Story Behind the Score</a:t>
            </a:r>
            <a:endParaRPr lang="en-US" sz="2600" dirty="0"/>
          </a:p>
        </p:txBody>
      </p:sp>
      <p:sp>
        <p:nvSpPr>
          <p:cNvPr id="5" name="Text 2"/>
          <p:cNvSpPr/>
          <p:nvPr/>
        </p:nvSpPr>
        <p:spPr>
          <a:xfrm>
            <a:off x="1097280" y="749808"/>
            <a:ext cx="9601200" cy="365760"/>
          </a:xfrm>
          <a:prstGeom prst="rect">
            <a:avLst/>
          </a:prstGeom>
          <a:noFill/>
          <a:ln/>
        </p:spPr>
        <p:txBody>
          <a:bodyPr wrap="square" lIns="0" tIns="0" rIns="0" bIns="0" rtlCol="0" anchor="ctr"/>
          <a:lstStyle/>
          <a:p>
            <a:pPr indent="0" marL="0">
              <a:buNone/>
            </a:pPr>
            <a:r>
              <a:rPr lang="en-US" sz="1300" dirty="0">
                <a:solidFill>
                  <a:srgbClr val="64748B"/>
                </a:solidFill>
                <a:latin typeface="Calibri" pitchFamily="34" charset="0"/>
                <a:ea typeface="Calibri" pitchFamily="34" charset="-122"/>
                <a:cs typeface="Calibri" pitchFamily="34" charset="-120"/>
              </a:rPr>
              <a:t>A single number hides two very different trends.</a:t>
            </a:r>
            <a:endParaRPr lang="en-US" sz="1300" dirty="0"/>
          </a:p>
        </p:txBody>
      </p:sp>
      <p:sp>
        <p:nvSpPr>
          <p:cNvPr id="6" name="Shape 3"/>
          <p:cNvSpPr/>
          <p:nvPr/>
        </p:nvSpPr>
        <p:spPr>
          <a:xfrm>
            <a:off x="457200" y="1463040"/>
            <a:ext cx="5440680" cy="3749040"/>
          </a:xfrm>
          <a:prstGeom prst="roundRect">
            <a:avLst>
              <a:gd name="adj" fmla="val 1951"/>
            </a:avLst>
          </a:prstGeom>
          <a:solidFill>
            <a:srgbClr val="EAF6F4"/>
          </a:solidFill>
          <a:ln/>
        </p:spPr>
      </p:sp>
      <p:sp>
        <p:nvSpPr>
          <p:cNvPr id="7" name="Text 4"/>
          <p:cNvSpPr/>
          <p:nvPr/>
        </p:nvSpPr>
        <p:spPr>
          <a:xfrm>
            <a:off x="685800" y="1691640"/>
            <a:ext cx="4983480" cy="320040"/>
          </a:xfrm>
          <a:prstGeom prst="rect">
            <a:avLst/>
          </a:prstGeom>
          <a:noFill/>
          <a:ln/>
        </p:spPr>
        <p:txBody>
          <a:bodyPr wrap="square" lIns="0" tIns="0" rIns="0" bIns="0" rtlCol="0" anchor="ctr"/>
          <a:lstStyle/>
          <a:p>
            <a:pPr indent="0" marL="0">
              <a:buNone/>
            </a:pPr>
            <a:r>
              <a:rPr lang="en-US" sz="1300" b="1" spc="100" kern="0" dirty="0">
                <a:solidFill>
                  <a:srgbClr val="0D8A7E"/>
                </a:solidFill>
                <a:latin typeface="Calibri" pitchFamily="34" charset="0"/>
                <a:ea typeface="Calibri" pitchFamily="34" charset="-122"/>
                <a:cs typeface="Calibri" pitchFamily="34" charset="-120"/>
              </a:rPr>
              <a:t>WHAT'S WORKING</a:t>
            </a:r>
            <a:endParaRPr lang="en-US" sz="1300" dirty="0"/>
          </a:p>
        </p:txBody>
      </p:sp>
      <p:sp>
        <p:nvSpPr>
          <p:cNvPr id="8" name="Text 5"/>
          <p:cNvSpPr/>
          <p:nvPr/>
        </p:nvSpPr>
        <p:spPr>
          <a:xfrm>
            <a:off x="685800" y="2148840"/>
            <a:ext cx="4983480" cy="2834640"/>
          </a:xfrm>
          <a:prstGeom prst="rect">
            <a:avLst/>
          </a:prstGeom>
          <a:noFill/>
          <a:ln/>
        </p:spPr>
        <p:txBody>
          <a:bodyPr wrap="square" lIns="0" tIns="0" rIns="0" bIns="0" rtlCol="0" anchor="ctr"/>
          <a:lstStyle/>
          <a:p>
            <a:pPr marL="342900" indent="-342900">
              <a:lnSpc>
                <a:spcPct val="120000"/>
              </a:lnSpc>
              <a:spcAft>
                <a:spcPts val="1400"/>
              </a:spcAft>
              <a:buSzPct val="100000"/>
              <a:buChar char="•"/>
            </a:pPr>
            <a:r>
              <a:rPr lang="en-US" sz="1350" dirty="0">
                <a:solidFill>
                  <a:srgbClr val="23284A"/>
                </a:solidFill>
                <a:latin typeface="Calibri" pitchFamily="34" charset="0"/>
                <a:ea typeface="Calibri" pitchFamily="34" charset="-122"/>
                <a:cs typeface="Calibri" pitchFamily="34" charset="-120"/>
              </a:rPr>
              <a:t>Engagement has grown steadily since onboarding — nearly 19x from month one to peak.</a:t>
            </a:r>
            <a:endParaRPr lang="en-US" sz="1350" dirty="0"/>
          </a:p>
          <a:p>
            <a:pPr marL="342900" indent="-342900">
              <a:lnSpc>
                <a:spcPct val="120000"/>
              </a:lnSpc>
              <a:spcAft>
                <a:spcPts val="1400"/>
              </a:spcAft>
              <a:buSzPct val="100000"/>
              <a:buChar char="•"/>
            </a:pPr>
            <a:r>
              <a:rPr lang="en-US" sz="1350" dirty="0">
                <a:solidFill>
                  <a:srgbClr val="23284A"/>
                </a:solidFill>
                <a:latin typeface="Calibri" pitchFamily="34" charset="0"/>
                <a:ea typeface="Calibri" pitchFamily="34" charset="-122"/>
                <a:cs typeface="Calibri" pitchFamily="34" charset="-120"/>
              </a:rPr>
              <a:t>Usage spans multiple features — scans, alert reviews, report exports — not just logins.</a:t>
            </a:r>
            <a:endParaRPr lang="en-US" sz="1350" dirty="0"/>
          </a:p>
          <a:p>
            <a:pPr marL="342900" indent="-342900">
              <a:lnSpc>
                <a:spcPct val="120000"/>
              </a:lnSpc>
              <a:buSzPct val="100000"/>
              <a:buChar char="•"/>
            </a:pPr>
            <a:r>
              <a:rPr lang="en-US" sz="1350" dirty="0">
                <a:solidFill>
                  <a:srgbClr val="23284A"/>
                </a:solidFill>
                <a:latin typeface="Calibri" pitchFamily="34" charset="0"/>
                <a:ea typeface="Calibri" pitchFamily="34" charset="-122"/>
                <a:cs typeface="Calibri" pitchFamily="34" charset="-120"/>
              </a:rPr>
              <a:t>When tickets do get worked, resolution speed is genuinely fast.</a:t>
            </a:r>
            <a:endParaRPr lang="en-US" sz="1350" dirty="0"/>
          </a:p>
        </p:txBody>
      </p:sp>
      <p:sp>
        <p:nvSpPr>
          <p:cNvPr id="9" name="Shape 6"/>
          <p:cNvSpPr/>
          <p:nvPr/>
        </p:nvSpPr>
        <p:spPr>
          <a:xfrm>
            <a:off x="6263640" y="1463040"/>
            <a:ext cx="5440680" cy="3749040"/>
          </a:xfrm>
          <a:prstGeom prst="roundRect">
            <a:avLst>
              <a:gd name="adj" fmla="val 1951"/>
            </a:avLst>
          </a:prstGeom>
          <a:solidFill>
            <a:srgbClr val="FBEEEC"/>
          </a:solidFill>
          <a:ln/>
        </p:spPr>
      </p:sp>
      <p:sp>
        <p:nvSpPr>
          <p:cNvPr id="10" name="Text 7"/>
          <p:cNvSpPr/>
          <p:nvPr/>
        </p:nvSpPr>
        <p:spPr>
          <a:xfrm>
            <a:off x="6492240" y="1691640"/>
            <a:ext cx="4983480" cy="320040"/>
          </a:xfrm>
          <a:prstGeom prst="rect">
            <a:avLst/>
          </a:prstGeom>
          <a:noFill/>
          <a:ln/>
        </p:spPr>
        <p:txBody>
          <a:bodyPr wrap="square" lIns="0" tIns="0" rIns="0" bIns="0" rtlCol="0" anchor="ctr"/>
          <a:lstStyle/>
          <a:p>
            <a:pPr indent="0" marL="0">
              <a:buNone/>
            </a:pPr>
            <a:r>
              <a:rPr lang="en-US" sz="1300" b="1" spc="100" kern="0" dirty="0">
                <a:solidFill>
                  <a:srgbClr val="C0392B"/>
                </a:solidFill>
                <a:latin typeface="Calibri" pitchFamily="34" charset="0"/>
                <a:ea typeface="Calibri" pitchFamily="34" charset="-122"/>
                <a:cs typeface="Calibri" pitchFamily="34" charset="-120"/>
              </a:rPr>
              <a:t>WHAT'S NOT</a:t>
            </a:r>
            <a:endParaRPr lang="en-US" sz="1300" dirty="0"/>
          </a:p>
        </p:txBody>
      </p:sp>
      <p:sp>
        <p:nvSpPr>
          <p:cNvPr id="11" name="Text 8"/>
          <p:cNvSpPr/>
          <p:nvPr/>
        </p:nvSpPr>
        <p:spPr>
          <a:xfrm>
            <a:off x="6492240" y="2148840"/>
            <a:ext cx="4983480" cy="2834640"/>
          </a:xfrm>
          <a:prstGeom prst="rect">
            <a:avLst/>
          </a:prstGeom>
          <a:noFill/>
          <a:ln/>
        </p:spPr>
        <p:txBody>
          <a:bodyPr wrap="square" lIns="0" tIns="0" rIns="0" bIns="0" rtlCol="0" anchor="ctr"/>
          <a:lstStyle/>
          <a:p>
            <a:pPr marL="342900" indent="-342900">
              <a:lnSpc>
                <a:spcPct val="120000"/>
              </a:lnSpc>
              <a:spcAft>
                <a:spcPts val="1400"/>
              </a:spcAft>
              <a:buSzPct val="100000"/>
              <a:buChar char="•"/>
            </a:pPr>
            <a:r>
              <a:rPr lang="en-US" sz="1350" dirty="0">
                <a:solidFill>
                  <a:srgbClr val="23284A"/>
                </a:solidFill>
                <a:latin typeface="Calibri" pitchFamily="34" charset="0"/>
                <a:ea typeface="Calibri" pitchFamily="34" charset="-122"/>
                <a:cs typeface="Calibri" pitchFamily="34" charset="-120"/>
              </a:rPr>
              <a:t>Satisfaction is the steepest drag on the score — driven by billing and onboarding friction.</a:t>
            </a:r>
            <a:endParaRPr lang="en-US" sz="1350" dirty="0"/>
          </a:p>
          <a:p>
            <a:pPr marL="342900" indent="-342900">
              <a:lnSpc>
                <a:spcPct val="120000"/>
              </a:lnSpc>
              <a:spcAft>
                <a:spcPts val="1400"/>
              </a:spcAft>
              <a:buSzPct val="100000"/>
              <a:buChar char="•"/>
            </a:pPr>
            <a:r>
              <a:rPr lang="en-US" sz="1350" dirty="0">
                <a:solidFill>
                  <a:srgbClr val="23284A"/>
                </a:solidFill>
                <a:latin typeface="Calibri" pitchFamily="34" charset="0"/>
                <a:ea typeface="Calibri" pitchFamily="34" charset="-122"/>
                <a:cs typeface="Calibri" pitchFamily="34" charset="-120"/>
              </a:rPr>
              <a:t>Security alerts are piling up faster than they're being acknowledged, including two high-severity alerts.</a:t>
            </a:r>
            <a:endParaRPr lang="en-US" sz="1350" dirty="0"/>
          </a:p>
          <a:p>
            <a:pPr marL="342900" indent="-342900">
              <a:lnSpc>
                <a:spcPct val="120000"/>
              </a:lnSpc>
              <a:buSzPct val="100000"/>
              <a:buChar char="•"/>
            </a:pPr>
            <a:r>
              <a:rPr lang="en-US" sz="1350" dirty="0">
                <a:solidFill>
                  <a:srgbClr val="23284A"/>
                </a:solidFill>
                <a:latin typeface="Calibri" pitchFamily="34" charset="0"/>
                <a:ea typeface="Calibri" pitchFamily="34" charset="-122"/>
                <a:cs typeface="Calibri" pitchFamily="34" charset="-120"/>
              </a:rPr>
              <a:t>Less than half of purchased seats are actually in use.</a:t>
            </a:r>
            <a:endParaRPr lang="en-US" sz="1350" dirty="0"/>
          </a:p>
        </p:txBody>
      </p:sp>
      <p:sp>
        <p:nvSpPr>
          <p:cNvPr id="12" name="Text 9"/>
          <p:cNvSpPr/>
          <p:nvPr/>
        </p:nvSpPr>
        <p:spPr>
          <a:xfrm>
            <a:off x="457200" y="5440680"/>
            <a:ext cx="11247120" cy="457200"/>
          </a:xfrm>
          <a:prstGeom prst="rect">
            <a:avLst/>
          </a:prstGeom>
          <a:noFill/>
          <a:ln/>
        </p:spPr>
        <p:txBody>
          <a:bodyPr wrap="square" lIns="0" tIns="0" rIns="0" bIns="0" rtlCol="0" anchor="ctr"/>
          <a:lstStyle/>
          <a:p>
            <a:pPr algn="ctr" indent="0" marL="0">
              <a:buNone/>
            </a:pPr>
            <a:r>
              <a:rPr lang="en-US" sz="1600" b="1" i="1" dirty="0">
                <a:solidFill>
                  <a:srgbClr val="1E2761"/>
                </a:solidFill>
                <a:latin typeface="Cambria" pitchFamily="34" charset="0"/>
                <a:ea typeface="Cambria" pitchFamily="34" charset="-122"/>
                <a:cs typeface="Cambria" pitchFamily="34" charset="-120"/>
              </a:rPr>
              <a:t>The product is sticking. The relationship experience around it is not.</a:t>
            </a:r>
            <a:endParaRPr lang="en-US" sz="1600" dirty="0"/>
          </a:p>
        </p:txBody>
      </p:sp>
      <p:sp>
        <p:nvSpPr>
          <p:cNvPr id="13" name="Text 10"/>
          <p:cNvSpPr/>
          <p:nvPr/>
        </p:nvSpPr>
        <p:spPr>
          <a:xfrm>
            <a:off x="457200" y="6473952"/>
            <a:ext cx="7315200" cy="274320"/>
          </a:xfrm>
          <a:prstGeom prst="rect">
            <a:avLst/>
          </a:prstGeom>
          <a:noFill/>
          <a:ln/>
        </p:spPr>
        <p:txBody>
          <a:bodyPr wrap="square" lIns="0" tIns="0" rIns="0" bIns="0" rtlCol="0" anchor="ctr"/>
          <a:lstStyle/>
          <a:p>
            <a:pPr indent="0" marL="0">
              <a:buNone/>
            </a:pPr>
            <a:r>
              <a:rPr lang="en-US" sz="900" i="1" dirty="0">
                <a:solidFill>
                  <a:srgbClr val="9AA3B8"/>
                </a:solidFill>
                <a:latin typeface="Calibri" pitchFamily="34" charset="0"/>
                <a:ea typeface="Calibri" pitchFamily="34" charset="-122"/>
                <a:cs typeface="Calibri" pitchFamily="34" charset="-120"/>
              </a:rPr>
              <a:t>Pawsome Provisions (Simulated Account) — Portfolio Sample QBR</a:t>
            </a:r>
            <a:endParaRPr lang="en-US" sz="900" dirty="0"/>
          </a:p>
        </p:txBody>
      </p:sp>
      <p:sp>
        <p:nvSpPr>
          <p:cNvPr id="14" name="Text 11"/>
          <p:cNvSpPr/>
          <p:nvPr/>
        </p:nvSpPr>
        <p:spPr>
          <a:xfrm>
            <a:off x="8046720" y="6473952"/>
            <a:ext cx="3657600" cy="274320"/>
          </a:xfrm>
          <a:prstGeom prst="rect">
            <a:avLst/>
          </a:prstGeom>
          <a:noFill/>
          <a:ln/>
        </p:spPr>
        <p:txBody>
          <a:bodyPr wrap="square" lIns="0" tIns="0" rIns="0" bIns="0" rtlCol="0" anchor="ctr"/>
          <a:lstStyle/>
          <a:p>
            <a:pPr algn="r" indent="0" marL="0">
              <a:buNone/>
            </a:pPr>
            <a:r>
              <a:rPr lang="en-US" sz="900" i="1" dirty="0">
                <a:solidFill>
                  <a:srgbClr val="9AA3B8"/>
                </a:solidFill>
                <a:latin typeface="Calibri" pitchFamily="34" charset="0"/>
                <a:ea typeface="Calibri" pitchFamily="34" charset="-122"/>
                <a:cs typeface="Calibri" pitchFamily="34" charset="-120"/>
              </a:rPr>
              <a:t>Prepared by Vien Yadavongsy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 y="411480"/>
            <a:ext cx="502920" cy="502920"/>
          </a:xfrm>
          <a:prstGeom prst="ellipse">
            <a:avLst/>
          </a:prstGeom>
          <a:solidFill>
            <a:srgbClr val="1E2761"/>
          </a:solidFill>
          <a:ln/>
        </p:spPr>
      </p:sp>
      <p:pic>
        <p:nvPicPr>
          <p:cNvPr id="3" name="Image 0" descr="preencoded.png">    </p:cNvPr>
          <p:cNvPicPr>
            <a:picLocks noChangeAspect="1"/>
          </p:cNvPicPr>
          <p:nvPr/>
        </p:nvPicPr>
        <p:blipFill>
          <a:blip r:embed="rId1"/>
          <a:stretch>
            <a:fillRect/>
          </a:stretch>
        </p:blipFill>
        <p:spPr>
          <a:xfrm>
            <a:off x="589788" y="544068"/>
            <a:ext cx="237744" cy="237744"/>
          </a:xfrm>
          <a:prstGeom prst="rect">
            <a:avLst/>
          </a:prstGeom>
        </p:spPr>
      </p:pic>
      <p:sp>
        <p:nvSpPr>
          <p:cNvPr id="4" name="Text 1"/>
          <p:cNvSpPr/>
          <p:nvPr/>
        </p:nvSpPr>
        <p:spPr>
          <a:xfrm>
            <a:off x="1097280" y="347472"/>
            <a:ext cx="8229600" cy="457200"/>
          </a:xfrm>
          <a:prstGeom prst="rect">
            <a:avLst/>
          </a:prstGeom>
          <a:noFill/>
          <a:ln/>
        </p:spPr>
        <p:txBody>
          <a:bodyPr wrap="square" lIns="0" tIns="0" rIns="0" bIns="0" rtlCol="0" anchor="ctr"/>
          <a:lstStyle/>
          <a:p>
            <a:pPr indent="0" marL="0">
              <a:buNone/>
            </a:pPr>
            <a:r>
              <a:rPr lang="en-US" sz="2600" b="1" dirty="0">
                <a:solidFill>
                  <a:srgbClr val="1E2761"/>
                </a:solidFill>
                <a:latin typeface="Calibri" pitchFamily="34" charset="0"/>
                <a:ea typeface="Calibri" pitchFamily="34" charset="-122"/>
                <a:cs typeface="Calibri" pitchFamily="34" charset="-120"/>
              </a:rPr>
              <a:t>Usage &amp; Adoption Trend</a:t>
            </a:r>
            <a:endParaRPr lang="en-US" sz="2600" dirty="0"/>
          </a:p>
        </p:txBody>
      </p:sp>
      <p:sp>
        <p:nvSpPr>
          <p:cNvPr id="5" name="Text 2"/>
          <p:cNvSpPr/>
          <p:nvPr/>
        </p:nvSpPr>
        <p:spPr>
          <a:xfrm>
            <a:off x="1097280" y="749808"/>
            <a:ext cx="9601200" cy="365760"/>
          </a:xfrm>
          <a:prstGeom prst="rect">
            <a:avLst/>
          </a:prstGeom>
          <a:noFill/>
          <a:ln/>
        </p:spPr>
        <p:txBody>
          <a:bodyPr wrap="square" lIns="0" tIns="0" rIns="0" bIns="0" rtlCol="0" anchor="ctr"/>
          <a:lstStyle/>
          <a:p>
            <a:pPr indent="0" marL="0">
              <a:buNone/>
            </a:pPr>
            <a:r>
              <a:rPr lang="en-US" sz="1300" dirty="0">
                <a:solidFill>
                  <a:srgbClr val="64748B"/>
                </a:solidFill>
                <a:latin typeface="Calibri" pitchFamily="34" charset="0"/>
                <a:ea typeface="Calibri" pitchFamily="34" charset="-122"/>
                <a:cs typeface="Calibri" pitchFamily="34" charset="-120"/>
              </a:rPr>
              <a:t>Monthly product engagement since contract start (June 2025–May 2026).</a:t>
            </a:r>
            <a:endParaRPr lang="en-US" sz="1300" dirty="0"/>
          </a:p>
        </p:txBody>
      </p:sp>
      <p:graphicFrame>
        <p:nvGraphicFramePr>
          <p:cNvPr id="6" name="Chart 0" descr=""/>
          <p:cNvGraphicFramePr/>
          <p:nvPr/>
        </p:nvGraphicFramePr>
        <p:xfrm>
          <a:off x="457200" y="1417320"/>
          <a:ext cx="7406640" cy="4206240"/>
        </p:xfrm>
        <a:graphic xmlns:a="http://schemas.openxmlformats.org/drawingml/2006/main">
          <a:graphicData uri="http://schemas.openxmlformats.org/drawingml/2006/chart">
            <c:chart xmlns:c="http://schemas.openxmlformats.org/drawingml/2006/chart" r:id="rId2"/>
          </a:graphicData>
        </a:graphic>
      </p:graphicFrame>
      <p:sp>
        <p:nvSpPr>
          <p:cNvPr id="7" name="Shape 3"/>
          <p:cNvSpPr/>
          <p:nvPr/>
        </p:nvSpPr>
        <p:spPr>
          <a:xfrm>
            <a:off x="8138160" y="1417320"/>
            <a:ext cx="3566160" cy="1371600"/>
          </a:xfrm>
          <a:prstGeom prst="roundRect">
            <a:avLst>
              <a:gd name="adj" fmla="val 5333"/>
            </a:avLst>
          </a:prstGeom>
          <a:solidFill>
            <a:srgbClr val="1E2761"/>
          </a:solidFill>
          <a:ln/>
          <a:effectLst>
            <a:outerShdw sx="100000" sy="100000" kx="0" ky="0" algn="bl" rotWithShape="0" blurRad="101600" dist="38100" dir="5400000">
              <a:srgbClr val="1E2761">
                <a:alpha val="12000"/>
              </a:srgbClr>
            </a:outerShdw>
          </a:effectLst>
        </p:spPr>
      </p:sp>
      <p:sp>
        <p:nvSpPr>
          <p:cNvPr id="8" name="Text 4"/>
          <p:cNvSpPr/>
          <p:nvPr/>
        </p:nvSpPr>
        <p:spPr>
          <a:xfrm>
            <a:off x="8321040" y="1508760"/>
            <a:ext cx="3200400" cy="685800"/>
          </a:xfrm>
          <a:prstGeom prst="rect">
            <a:avLst/>
          </a:prstGeom>
          <a:noFill/>
          <a:ln/>
        </p:spPr>
        <p:txBody>
          <a:bodyPr wrap="square" lIns="0" tIns="0" rIns="0" bIns="0" rtlCol="0" anchor="ctr"/>
          <a:lstStyle/>
          <a:p>
            <a:pPr indent="0" marL="0">
              <a:buNone/>
            </a:pPr>
            <a:r>
              <a:rPr lang="en-US" sz="3800" b="1" dirty="0">
                <a:solidFill>
                  <a:srgbClr val="FFFFFF"/>
                </a:solidFill>
                <a:latin typeface="Calibri" pitchFamily="34" charset="0"/>
                <a:ea typeface="Calibri" pitchFamily="34" charset="-122"/>
                <a:cs typeface="Calibri" pitchFamily="34" charset="-120"/>
              </a:rPr>
              <a:t>19x</a:t>
            </a:r>
            <a:endParaRPr lang="en-US" sz="3800" dirty="0"/>
          </a:p>
        </p:txBody>
      </p:sp>
      <p:sp>
        <p:nvSpPr>
          <p:cNvPr id="9" name="Text 5"/>
          <p:cNvSpPr/>
          <p:nvPr/>
        </p:nvSpPr>
        <p:spPr>
          <a:xfrm>
            <a:off x="8321040" y="2194560"/>
            <a:ext cx="3200400" cy="548640"/>
          </a:xfrm>
          <a:prstGeom prst="rect">
            <a:avLst/>
          </a:prstGeom>
          <a:noFill/>
          <a:ln/>
        </p:spPr>
        <p:txBody>
          <a:bodyPr wrap="square" lIns="0" tIns="0" rIns="0" bIns="0" rtlCol="0" anchor="ctr"/>
          <a:lstStyle/>
          <a:p>
            <a:pPr indent="0" marL="0">
              <a:buNone/>
            </a:pPr>
            <a:r>
              <a:rPr lang="en-US" sz="1050" dirty="0">
                <a:solidFill>
                  <a:srgbClr val="CADCFC"/>
                </a:solidFill>
                <a:latin typeface="Calibri" pitchFamily="34" charset="0"/>
                <a:ea typeface="Calibri" pitchFamily="34" charset="-122"/>
                <a:cs typeface="Calibri" pitchFamily="34" charset="-120"/>
              </a:rPr>
              <a:t>growth in monthly engagement since onboarding</a:t>
            </a:r>
            <a:endParaRPr lang="en-US" sz="1050" dirty="0"/>
          </a:p>
        </p:txBody>
      </p:sp>
      <p:sp>
        <p:nvSpPr>
          <p:cNvPr id="10" name="Text 6"/>
          <p:cNvSpPr/>
          <p:nvPr/>
        </p:nvSpPr>
        <p:spPr>
          <a:xfrm>
            <a:off x="8138160" y="3017520"/>
            <a:ext cx="3566160" cy="274320"/>
          </a:xfrm>
          <a:prstGeom prst="rect">
            <a:avLst/>
          </a:prstGeom>
          <a:noFill/>
          <a:ln/>
        </p:spPr>
        <p:txBody>
          <a:bodyPr wrap="square" lIns="0" tIns="0" rIns="0" bIns="0" rtlCol="0" anchor="ctr"/>
          <a:lstStyle/>
          <a:p>
            <a:pPr indent="0" marL="0">
              <a:buNone/>
            </a:pPr>
            <a:r>
              <a:rPr lang="en-US" sz="1000" b="1" spc="100" kern="0" dirty="0">
                <a:solidFill>
                  <a:srgbClr val="64748B"/>
                </a:solidFill>
                <a:latin typeface="Calibri" pitchFamily="34" charset="0"/>
                <a:ea typeface="Calibri" pitchFamily="34" charset="-122"/>
                <a:cs typeface="Calibri" pitchFamily="34" charset="-120"/>
              </a:rPr>
              <a:t>EVENT MIX (LAST 13 MONTHS)</a:t>
            </a:r>
            <a:endParaRPr lang="en-US" sz="1000" dirty="0"/>
          </a:p>
        </p:txBody>
      </p:sp>
      <p:sp>
        <p:nvSpPr>
          <p:cNvPr id="11" name="Text 7"/>
          <p:cNvSpPr/>
          <p:nvPr/>
        </p:nvSpPr>
        <p:spPr>
          <a:xfrm>
            <a:off x="8138160" y="3337560"/>
            <a:ext cx="2743200" cy="365760"/>
          </a:xfrm>
          <a:prstGeom prst="rect">
            <a:avLst/>
          </a:prstGeom>
          <a:noFill/>
          <a:ln/>
        </p:spPr>
        <p:txBody>
          <a:bodyPr wrap="square" lIns="0" tIns="0" rIns="0" bIns="0" rtlCol="0" anchor="ctr"/>
          <a:lstStyle/>
          <a:p>
            <a:pPr indent="0" marL="0">
              <a:buNone/>
            </a:pPr>
            <a:r>
              <a:rPr lang="en-US" sz="1150" dirty="0">
                <a:solidFill>
                  <a:srgbClr val="23284A"/>
                </a:solidFill>
                <a:latin typeface="Calibri" pitchFamily="34" charset="0"/>
                <a:ea typeface="Calibri" pitchFamily="34" charset="-122"/>
                <a:cs typeface="Calibri" pitchFamily="34" charset="-120"/>
              </a:rPr>
              <a:t>Logins</a:t>
            </a:r>
            <a:endParaRPr lang="en-US" sz="1150" dirty="0"/>
          </a:p>
        </p:txBody>
      </p:sp>
      <p:sp>
        <p:nvSpPr>
          <p:cNvPr id="12" name="Text 8"/>
          <p:cNvSpPr/>
          <p:nvPr/>
        </p:nvSpPr>
        <p:spPr>
          <a:xfrm>
            <a:off x="10881360" y="3337560"/>
            <a:ext cx="822960" cy="365760"/>
          </a:xfrm>
          <a:prstGeom prst="rect">
            <a:avLst/>
          </a:prstGeom>
          <a:noFill/>
          <a:ln/>
        </p:spPr>
        <p:txBody>
          <a:bodyPr wrap="square" lIns="0" tIns="0" rIns="0" bIns="0" rtlCol="0" anchor="ctr"/>
          <a:lstStyle/>
          <a:p>
            <a:pPr algn="r" indent="0" marL="0">
              <a:buNone/>
            </a:pPr>
            <a:r>
              <a:rPr lang="en-US" sz="1150" b="1" dirty="0">
                <a:solidFill>
                  <a:srgbClr val="1E2761"/>
                </a:solidFill>
                <a:latin typeface="Calibri" pitchFamily="34" charset="0"/>
                <a:ea typeface="Calibri" pitchFamily="34" charset="-122"/>
                <a:cs typeface="Calibri" pitchFamily="34" charset="-120"/>
              </a:rPr>
              <a:t>39%</a:t>
            </a:r>
            <a:endParaRPr lang="en-US" sz="1150" dirty="0"/>
          </a:p>
        </p:txBody>
      </p:sp>
      <p:sp>
        <p:nvSpPr>
          <p:cNvPr id="13" name="Text 9"/>
          <p:cNvSpPr/>
          <p:nvPr/>
        </p:nvSpPr>
        <p:spPr>
          <a:xfrm>
            <a:off x="8138160" y="3867912"/>
            <a:ext cx="2743200" cy="365760"/>
          </a:xfrm>
          <a:prstGeom prst="rect">
            <a:avLst/>
          </a:prstGeom>
          <a:noFill/>
          <a:ln/>
        </p:spPr>
        <p:txBody>
          <a:bodyPr wrap="square" lIns="0" tIns="0" rIns="0" bIns="0" rtlCol="0" anchor="ctr"/>
          <a:lstStyle/>
          <a:p>
            <a:pPr indent="0" marL="0">
              <a:buNone/>
            </a:pPr>
            <a:r>
              <a:rPr lang="en-US" sz="1150" dirty="0">
                <a:solidFill>
                  <a:srgbClr val="23284A"/>
                </a:solidFill>
                <a:latin typeface="Calibri" pitchFamily="34" charset="0"/>
                <a:ea typeface="Calibri" pitchFamily="34" charset="-122"/>
                <a:cs typeface="Calibri" pitchFamily="34" charset="-120"/>
              </a:rPr>
              <a:t>Security Scans</a:t>
            </a:r>
            <a:endParaRPr lang="en-US" sz="1150" dirty="0"/>
          </a:p>
        </p:txBody>
      </p:sp>
      <p:sp>
        <p:nvSpPr>
          <p:cNvPr id="14" name="Text 10"/>
          <p:cNvSpPr/>
          <p:nvPr/>
        </p:nvSpPr>
        <p:spPr>
          <a:xfrm>
            <a:off x="10881360" y="3867912"/>
            <a:ext cx="822960" cy="365760"/>
          </a:xfrm>
          <a:prstGeom prst="rect">
            <a:avLst/>
          </a:prstGeom>
          <a:noFill/>
          <a:ln/>
        </p:spPr>
        <p:txBody>
          <a:bodyPr wrap="square" lIns="0" tIns="0" rIns="0" bIns="0" rtlCol="0" anchor="ctr"/>
          <a:lstStyle/>
          <a:p>
            <a:pPr algn="r" indent="0" marL="0">
              <a:buNone/>
            </a:pPr>
            <a:r>
              <a:rPr lang="en-US" sz="1150" b="1" dirty="0">
                <a:solidFill>
                  <a:srgbClr val="1E2761"/>
                </a:solidFill>
                <a:latin typeface="Calibri" pitchFamily="34" charset="0"/>
                <a:ea typeface="Calibri" pitchFamily="34" charset="-122"/>
                <a:cs typeface="Calibri" pitchFamily="34" charset="-120"/>
              </a:rPr>
              <a:t>25%</a:t>
            </a:r>
            <a:endParaRPr lang="en-US" sz="1150" dirty="0"/>
          </a:p>
        </p:txBody>
      </p:sp>
      <p:sp>
        <p:nvSpPr>
          <p:cNvPr id="15" name="Text 11"/>
          <p:cNvSpPr/>
          <p:nvPr/>
        </p:nvSpPr>
        <p:spPr>
          <a:xfrm>
            <a:off x="8138160" y="4398264"/>
            <a:ext cx="2743200" cy="365760"/>
          </a:xfrm>
          <a:prstGeom prst="rect">
            <a:avLst/>
          </a:prstGeom>
          <a:noFill/>
          <a:ln/>
        </p:spPr>
        <p:txBody>
          <a:bodyPr wrap="square" lIns="0" tIns="0" rIns="0" bIns="0" rtlCol="0" anchor="ctr"/>
          <a:lstStyle/>
          <a:p>
            <a:pPr indent="0" marL="0">
              <a:buNone/>
            </a:pPr>
            <a:r>
              <a:rPr lang="en-US" sz="1150" dirty="0">
                <a:solidFill>
                  <a:srgbClr val="23284A"/>
                </a:solidFill>
                <a:latin typeface="Calibri" pitchFamily="34" charset="0"/>
                <a:ea typeface="Calibri" pitchFamily="34" charset="-122"/>
                <a:cs typeface="Calibri" pitchFamily="34" charset="-120"/>
              </a:rPr>
              <a:t>Alerts Viewed</a:t>
            </a:r>
            <a:endParaRPr lang="en-US" sz="1150" dirty="0"/>
          </a:p>
        </p:txBody>
      </p:sp>
      <p:sp>
        <p:nvSpPr>
          <p:cNvPr id="16" name="Text 12"/>
          <p:cNvSpPr/>
          <p:nvPr/>
        </p:nvSpPr>
        <p:spPr>
          <a:xfrm>
            <a:off x="10881360" y="4398264"/>
            <a:ext cx="822960" cy="365760"/>
          </a:xfrm>
          <a:prstGeom prst="rect">
            <a:avLst/>
          </a:prstGeom>
          <a:noFill/>
          <a:ln/>
        </p:spPr>
        <p:txBody>
          <a:bodyPr wrap="square" lIns="0" tIns="0" rIns="0" bIns="0" rtlCol="0" anchor="ctr"/>
          <a:lstStyle/>
          <a:p>
            <a:pPr algn="r" indent="0" marL="0">
              <a:buNone/>
            </a:pPr>
            <a:r>
              <a:rPr lang="en-US" sz="1150" b="1" dirty="0">
                <a:solidFill>
                  <a:srgbClr val="1E2761"/>
                </a:solidFill>
                <a:latin typeface="Calibri" pitchFamily="34" charset="0"/>
                <a:ea typeface="Calibri" pitchFamily="34" charset="-122"/>
                <a:cs typeface="Calibri" pitchFamily="34" charset="-120"/>
              </a:rPr>
              <a:t>20%</a:t>
            </a:r>
            <a:endParaRPr lang="en-US" sz="1150" dirty="0"/>
          </a:p>
        </p:txBody>
      </p:sp>
      <p:sp>
        <p:nvSpPr>
          <p:cNvPr id="17" name="Text 13"/>
          <p:cNvSpPr/>
          <p:nvPr/>
        </p:nvSpPr>
        <p:spPr>
          <a:xfrm>
            <a:off x="8138160" y="4928616"/>
            <a:ext cx="2743200" cy="365760"/>
          </a:xfrm>
          <a:prstGeom prst="rect">
            <a:avLst/>
          </a:prstGeom>
          <a:noFill/>
          <a:ln/>
        </p:spPr>
        <p:txBody>
          <a:bodyPr wrap="square" lIns="0" tIns="0" rIns="0" bIns="0" rtlCol="0" anchor="ctr"/>
          <a:lstStyle/>
          <a:p>
            <a:pPr indent="0" marL="0">
              <a:buNone/>
            </a:pPr>
            <a:r>
              <a:rPr lang="en-US" sz="1150" dirty="0">
                <a:solidFill>
                  <a:srgbClr val="23284A"/>
                </a:solidFill>
                <a:latin typeface="Calibri" pitchFamily="34" charset="0"/>
                <a:ea typeface="Calibri" pitchFamily="34" charset="-122"/>
                <a:cs typeface="Calibri" pitchFamily="34" charset="-120"/>
              </a:rPr>
              <a:t>Reports Exported</a:t>
            </a:r>
            <a:endParaRPr lang="en-US" sz="1150" dirty="0"/>
          </a:p>
        </p:txBody>
      </p:sp>
      <p:sp>
        <p:nvSpPr>
          <p:cNvPr id="18" name="Text 14"/>
          <p:cNvSpPr/>
          <p:nvPr/>
        </p:nvSpPr>
        <p:spPr>
          <a:xfrm>
            <a:off x="10881360" y="4928616"/>
            <a:ext cx="822960" cy="365760"/>
          </a:xfrm>
          <a:prstGeom prst="rect">
            <a:avLst/>
          </a:prstGeom>
          <a:noFill/>
          <a:ln/>
        </p:spPr>
        <p:txBody>
          <a:bodyPr wrap="square" lIns="0" tIns="0" rIns="0" bIns="0" rtlCol="0" anchor="ctr"/>
          <a:lstStyle/>
          <a:p>
            <a:pPr algn="r" indent="0" marL="0">
              <a:buNone/>
            </a:pPr>
            <a:r>
              <a:rPr lang="en-US" sz="1150" b="1" dirty="0">
                <a:solidFill>
                  <a:srgbClr val="1E2761"/>
                </a:solidFill>
                <a:latin typeface="Calibri" pitchFamily="34" charset="0"/>
                <a:ea typeface="Calibri" pitchFamily="34" charset="-122"/>
                <a:cs typeface="Calibri" pitchFamily="34" charset="-120"/>
              </a:rPr>
              <a:t>10%</a:t>
            </a:r>
            <a:endParaRPr lang="en-US" sz="1150" dirty="0"/>
          </a:p>
        </p:txBody>
      </p:sp>
      <p:sp>
        <p:nvSpPr>
          <p:cNvPr id="19" name="Text 15"/>
          <p:cNvSpPr/>
          <p:nvPr/>
        </p:nvSpPr>
        <p:spPr>
          <a:xfrm>
            <a:off x="8138160" y="5458968"/>
            <a:ext cx="2743200" cy="365760"/>
          </a:xfrm>
          <a:prstGeom prst="rect">
            <a:avLst/>
          </a:prstGeom>
          <a:noFill/>
          <a:ln/>
        </p:spPr>
        <p:txBody>
          <a:bodyPr wrap="square" lIns="0" tIns="0" rIns="0" bIns="0" rtlCol="0" anchor="ctr"/>
          <a:lstStyle/>
          <a:p>
            <a:pPr indent="0" marL="0">
              <a:buNone/>
            </a:pPr>
            <a:r>
              <a:rPr lang="en-US" sz="1150" dirty="0">
                <a:solidFill>
                  <a:srgbClr val="23284A"/>
                </a:solidFill>
                <a:latin typeface="Calibri" pitchFamily="34" charset="0"/>
                <a:ea typeface="Calibri" pitchFamily="34" charset="-122"/>
                <a:cs typeface="Calibri" pitchFamily="34" charset="-120"/>
              </a:rPr>
              <a:t>Settings Changed</a:t>
            </a:r>
            <a:endParaRPr lang="en-US" sz="1150" dirty="0"/>
          </a:p>
        </p:txBody>
      </p:sp>
      <p:sp>
        <p:nvSpPr>
          <p:cNvPr id="20" name="Text 16"/>
          <p:cNvSpPr/>
          <p:nvPr/>
        </p:nvSpPr>
        <p:spPr>
          <a:xfrm>
            <a:off x="10881360" y="5458968"/>
            <a:ext cx="822960" cy="365760"/>
          </a:xfrm>
          <a:prstGeom prst="rect">
            <a:avLst/>
          </a:prstGeom>
          <a:noFill/>
          <a:ln/>
        </p:spPr>
        <p:txBody>
          <a:bodyPr wrap="square" lIns="0" tIns="0" rIns="0" bIns="0" rtlCol="0" anchor="ctr"/>
          <a:lstStyle/>
          <a:p>
            <a:pPr algn="r" indent="0" marL="0">
              <a:buNone/>
            </a:pPr>
            <a:r>
              <a:rPr lang="en-US" sz="1150" b="1" dirty="0">
                <a:solidFill>
                  <a:srgbClr val="1E2761"/>
                </a:solidFill>
                <a:latin typeface="Calibri" pitchFamily="34" charset="0"/>
                <a:ea typeface="Calibri" pitchFamily="34" charset="-122"/>
                <a:cs typeface="Calibri" pitchFamily="34" charset="-120"/>
              </a:rPr>
              <a:t>5%</a:t>
            </a:r>
            <a:endParaRPr lang="en-US" sz="1150" dirty="0"/>
          </a:p>
        </p:txBody>
      </p:sp>
      <p:sp>
        <p:nvSpPr>
          <p:cNvPr id="21" name="Text 17"/>
          <p:cNvSpPr/>
          <p:nvPr/>
        </p:nvSpPr>
        <p:spPr>
          <a:xfrm>
            <a:off x="457200" y="6473952"/>
            <a:ext cx="7315200" cy="274320"/>
          </a:xfrm>
          <a:prstGeom prst="rect">
            <a:avLst/>
          </a:prstGeom>
          <a:noFill/>
          <a:ln/>
        </p:spPr>
        <p:txBody>
          <a:bodyPr wrap="square" lIns="0" tIns="0" rIns="0" bIns="0" rtlCol="0" anchor="ctr"/>
          <a:lstStyle/>
          <a:p>
            <a:pPr indent="0" marL="0">
              <a:buNone/>
            </a:pPr>
            <a:r>
              <a:rPr lang="en-US" sz="900" i="1" dirty="0">
                <a:solidFill>
                  <a:srgbClr val="9AA3B8"/>
                </a:solidFill>
                <a:latin typeface="Calibri" pitchFamily="34" charset="0"/>
                <a:ea typeface="Calibri" pitchFamily="34" charset="-122"/>
                <a:cs typeface="Calibri" pitchFamily="34" charset="-120"/>
              </a:rPr>
              <a:t>Pawsome Provisions (Simulated Account) — Portfolio Sample QBR</a:t>
            </a:r>
            <a:endParaRPr lang="en-US" sz="900" dirty="0"/>
          </a:p>
        </p:txBody>
      </p:sp>
      <p:sp>
        <p:nvSpPr>
          <p:cNvPr id="22" name="Text 18"/>
          <p:cNvSpPr/>
          <p:nvPr/>
        </p:nvSpPr>
        <p:spPr>
          <a:xfrm>
            <a:off x="8046720" y="6473952"/>
            <a:ext cx="3657600" cy="274320"/>
          </a:xfrm>
          <a:prstGeom prst="rect">
            <a:avLst/>
          </a:prstGeom>
          <a:noFill/>
          <a:ln/>
        </p:spPr>
        <p:txBody>
          <a:bodyPr wrap="square" lIns="0" tIns="0" rIns="0" bIns="0" rtlCol="0" anchor="ctr"/>
          <a:lstStyle/>
          <a:p>
            <a:pPr algn="r" indent="0" marL="0">
              <a:buNone/>
            </a:pPr>
            <a:r>
              <a:rPr lang="en-US" sz="900" i="1" dirty="0">
                <a:solidFill>
                  <a:srgbClr val="9AA3B8"/>
                </a:solidFill>
                <a:latin typeface="Calibri" pitchFamily="34" charset="0"/>
                <a:ea typeface="Calibri" pitchFamily="34" charset="-122"/>
                <a:cs typeface="Calibri" pitchFamily="34" charset="-120"/>
              </a:rPr>
              <a:t>Prepared by Vien Yadavongsy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 y="411480"/>
            <a:ext cx="502920" cy="502920"/>
          </a:xfrm>
          <a:prstGeom prst="ellipse">
            <a:avLst/>
          </a:prstGeom>
          <a:solidFill>
            <a:srgbClr val="1E2761"/>
          </a:solidFill>
          <a:ln/>
        </p:spPr>
      </p:sp>
      <p:pic>
        <p:nvPicPr>
          <p:cNvPr id="3" name="Image 0" descr="preencoded.png">    </p:cNvPr>
          <p:cNvPicPr>
            <a:picLocks noChangeAspect="1"/>
          </p:cNvPicPr>
          <p:nvPr/>
        </p:nvPicPr>
        <p:blipFill>
          <a:blip r:embed="rId1"/>
          <a:stretch>
            <a:fillRect/>
          </a:stretch>
        </p:blipFill>
        <p:spPr>
          <a:xfrm>
            <a:off x="589788" y="544068"/>
            <a:ext cx="237744" cy="237744"/>
          </a:xfrm>
          <a:prstGeom prst="rect">
            <a:avLst/>
          </a:prstGeom>
        </p:spPr>
      </p:pic>
      <p:sp>
        <p:nvSpPr>
          <p:cNvPr id="4" name="Text 1"/>
          <p:cNvSpPr/>
          <p:nvPr/>
        </p:nvSpPr>
        <p:spPr>
          <a:xfrm>
            <a:off x="1097280" y="347472"/>
            <a:ext cx="8229600" cy="457200"/>
          </a:xfrm>
          <a:prstGeom prst="rect">
            <a:avLst/>
          </a:prstGeom>
          <a:noFill/>
          <a:ln/>
        </p:spPr>
        <p:txBody>
          <a:bodyPr wrap="square" lIns="0" tIns="0" rIns="0" bIns="0" rtlCol="0" anchor="ctr"/>
          <a:lstStyle/>
          <a:p>
            <a:pPr indent="0" marL="0">
              <a:buNone/>
            </a:pPr>
            <a:r>
              <a:rPr lang="en-US" sz="2600" b="1" dirty="0">
                <a:solidFill>
                  <a:srgbClr val="1E2761"/>
                </a:solidFill>
                <a:latin typeface="Calibri" pitchFamily="34" charset="0"/>
                <a:ea typeface="Calibri" pitchFamily="34" charset="-122"/>
                <a:cs typeface="Calibri" pitchFamily="34" charset="-120"/>
              </a:rPr>
              <a:t>Support Experience</a:t>
            </a:r>
            <a:endParaRPr lang="en-US" sz="2600" dirty="0"/>
          </a:p>
        </p:txBody>
      </p:sp>
      <p:sp>
        <p:nvSpPr>
          <p:cNvPr id="5" name="Text 2"/>
          <p:cNvSpPr/>
          <p:nvPr/>
        </p:nvSpPr>
        <p:spPr>
          <a:xfrm>
            <a:off x="1097280" y="749808"/>
            <a:ext cx="9601200" cy="365760"/>
          </a:xfrm>
          <a:prstGeom prst="rect">
            <a:avLst/>
          </a:prstGeom>
          <a:noFill/>
          <a:ln/>
        </p:spPr>
        <p:txBody>
          <a:bodyPr wrap="square" lIns="0" tIns="0" rIns="0" bIns="0" rtlCol="0" anchor="ctr"/>
          <a:lstStyle/>
          <a:p>
            <a:pPr indent="0" marL="0">
              <a:buNone/>
            </a:pPr>
            <a:r>
              <a:rPr lang="en-US" sz="1300" dirty="0">
                <a:solidFill>
                  <a:srgbClr val="64748B"/>
                </a:solidFill>
                <a:latin typeface="Calibri" pitchFamily="34" charset="0"/>
                <a:ea typeface="Calibri" pitchFamily="34" charset="-122"/>
                <a:cs typeface="Calibri" pitchFamily="34" charset="-120"/>
              </a:rPr>
              <a:t>Five tickets in the last 12 months — speed isn't the problem.</a:t>
            </a:r>
            <a:endParaRPr lang="en-US" sz="13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463040"/>
          <a:ext cx="11247120" cy="2468880"/>
        </p:xfrm>
        <a:graphic>
          <a:graphicData uri="http://schemas.openxmlformats.org/drawingml/2006/table">
            <a:tbl>
              <a:tblPr/>
              <a:tblGrid>
                <a:gridCol w="2103120"/>
                <a:gridCol w="1463040"/>
                <a:gridCol w="2194560"/>
                <a:gridCol w="3200400"/>
                <a:gridCol w="1371600"/>
              </a:tblGrid>
              <a:tr h="411480">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Category</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1E2761"/>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Priority</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1E2761"/>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Opened</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1E2761"/>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Resolved</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1E2761"/>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CSAT</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1E2761"/>
                    </a:solidFill>
                  </a:tcPr>
                </a:tc>
              </a:tr>
              <a:tr h="411480">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Technical</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Low</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Jul 12, 2025</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b="1" dirty="0">
                          <a:solidFill>
                            <a:srgbClr val="C0392B"/>
                          </a:solidFill>
                          <a:latin typeface="Calibri" pitchFamily="34" charset="0"/>
                          <a:ea typeface="Calibri" pitchFamily="34" charset="-122"/>
                          <a:cs typeface="Calibri" pitchFamily="34" charset="-120"/>
                        </a:rPr>
                        <a:t>Open — 11 months</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411480">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Billing</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Medium</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Oct 5, 2025</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Oct 13, 2025 (8 days)</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1 / 5</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411480">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Billing</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Low</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Jan 22, 2026</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Jan 22, 2026 (same day)</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2 / 5</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411480">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Onboarding</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High</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Mar 30, 2026</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Mar 31, 2026 (1 day)</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1 / 5</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411480">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Onboarding</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Low</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Apr 25, 2026</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Apr 28, 2026 (3 days)</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250" dirty="0">
                          <a:solidFill>
                            <a:srgbClr val="23284A"/>
                          </a:solidFill>
                          <a:latin typeface="Calibri" pitchFamily="34" charset="0"/>
                          <a:ea typeface="Calibri" pitchFamily="34" charset="-122"/>
                          <a:cs typeface="Calibri" pitchFamily="34" charset="-120"/>
                        </a:rPr>
                        <a:t>1 / 5</a:t>
                      </a:r>
                      <a:endParaRPr lang="en-US" sz="1250" dirty="0">
                        <a:latin typeface="Calibri" charset="0"/>
                        <a:ea typeface="Calibri" charset="0"/>
                        <a:cs typeface="Calibri" charset="0"/>
                      </a:endParaRPr>
                    </a:p>
                  </a:txBody>
                  <a:tcPr marL="91440" marR="91440" marT="45720" marB="4572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bl>
          </a:graphicData>
        </a:graphic>
      </p:graphicFrame>
      <p:sp>
        <p:nvSpPr>
          <p:cNvPr id="7" name="Shape 3"/>
          <p:cNvSpPr/>
          <p:nvPr/>
        </p:nvSpPr>
        <p:spPr>
          <a:xfrm>
            <a:off x="457200" y="4160520"/>
            <a:ext cx="11247120" cy="1874520"/>
          </a:xfrm>
          <a:prstGeom prst="roundRect">
            <a:avLst>
              <a:gd name="adj" fmla="val 3902"/>
            </a:avLst>
          </a:prstGeom>
          <a:solidFill>
            <a:srgbClr val="F4F7FE"/>
          </a:solidFill>
          <a:ln/>
        </p:spPr>
      </p:sp>
      <p:sp>
        <p:nvSpPr>
          <p:cNvPr id="8" name="Text 4"/>
          <p:cNvSpPr/>
          <p:nvPr/>
        </p:nvSpPr>
        <p:spPr>
          <a:xfrm>
            <a:off x="777240" y="4370832"/>
            <a:ext cx="9144000" cy="365760"/>
          </a:xfrm>
          <a:prstGeom prst="rect">
            <a:avLst/>
          </a:prstGeom>
          <a:noFill/>
          <a:ln/>
        </p:spPr>
        <p:txBody>
          <a:bodyPr wrap="square" lIns="0" tIns="0" rIns="0" bIns="0"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What this means</a:t>
            </a:r>
            <a:endParaRPr lang="en-US" sz="1400" dirty="0"/>
          </a:p>
        </p:txBody>
      </p:sp>
      <p:sp>
        <p:nvSpPr>
          <p:cNvPr id="9" name="Text 5"/>
          <p:cNvSpPr/>
          <p:nvPr/>
        </p:nvSpPr>
        <p:spPr>
          <a:xfrm>
            <a:off x="777240" y="4754880"/>
            <a:ext cx="10607040" cy="1097280"/>
          </a:xfrm>
          <a:prstGeom prst="rect">
            <a:avLst/>
          </a:prstGeom>
          <a:noFill/>
          <a:ln/>
        </p:spPr>
        <p:txBody>
          <a:bodyPr wrap="square" lIns="0" tIns="0" rIns="0" bIns="0" rtlCol="0" anchor="ctr"/>
          <a:lstStyle/>
          <a:p>
            <a:pPr indent="0" marL="0">
              <a:lnSpc>
                <a:spcPct val="125000"/>
              </a:lnSpc>
              <a:buNone/>
            </a:pPr>
            <a:r>
              <a:rPr lang="en-US" sz="1300" dirty="0">
                <a:solidFill>
                  <a:srgbClr val="23284A"/>
                </a:solidFill>
                <a:latin typeface="Calibri" pitchFamily="34" charset="0"/>
                <a:ea typeface="Calibri" pitchFamily="34" charset="-122"/>
                <a:cs typeface="Calibri" pitchFamily="34" charset="-120"/>
              </a:rPr>
              <a:t>Three of four closed tickets were resolved within days — one the same day it was opened — yet satisfaction stayed at 1–2 out of 5. The issue isn't response time, it's resolution quality. Separately, one technical ticket has sat open for nearly a year and needs immediate attention.</a:t>
            </a:r>
            <a:endParaRPr lang="en-US" sz="1300" dirty="0"/>
          </a:p>
        </p:txBody>
      </p:sp>
      <p:sp>
        <p:nvSpPr>
          <p:cNvPr id="10" name="Text 6"/>
          <p:cNvSpPr/>
          <p:nvPr/>
        </p:nvSpPr>
        <p:spPr>
          <a:xfrm>
            <a:off x="457200" y="6473952"/>
            <a:ext cx="7315200" cy="274320"/>
          </a:xfrm>
          <a:prstGeom prst="rect">
            <a:avLst/>
          </a:prstGeom>
          <a:noFill/>
          <a:ln/>
        </p:spPr>
        <p:txBody>
          <a:bodyPr wrap="square" lIns="0" tIns="0" rIns="0" bIns="0" rtlCol="0" anchor="ctr"/>
          <a:lstStyle/>
          <a:p>
            <a:pPr indent="0" marL="0">
              <a:buNone/>
            </a:pPr>
            <a:r>
              <a:rPr lang="en-US" sz="900" i="1" dirty="0">
                <a:solidFill>
                  <a:srgbClr val="9AA3B8"/>
                </a:solidFill>
                <a:latin typeface="Calibri" pitchFamily="34" charset="0"/>
                <a:ea typeface="Calibri" pitchFamily="34" charset="-122"/>
                <a:cs typeface="Calibri" pitchFamily="34" charset="-120"/>
              </a:rPr>
              <a:t>Pawsome Provisions (Simulated Account) — Portfolio Sample QBR</a:t>
            </a:r>
            <a:endParaRPr lang="en-US" sz="900" dirty="0"/>
          </a:p>
        </p:txBody>
      </p:sp>
      <p:sp>
        <p:nvSpPr>
          <p:cNvPr id="11" name="Text 7"/>
          <p:cNvSpPr/>
          <p:nvPr/>
        </p:nvSpPr>
        <p:spPr>
          <a:xfrm>
            <a:off x="8046720" y="6473952"/>
            <a:ext cx="3657600" cy="274320"/>
          </a:xfrm>
          <a:prstGeom prst="rect">
            <a:avLst/>
          </a:prstGeom>
          <a:noFill/>
          <a:ln/>
        </p:spPr>
        <p:txBody>
          <a:bodyPr wrap="square" lIns="0" tIns="0" rIns="0" bIns="0" rtlCol="0" anchor="ctr"/>
          <a:lstStyle/>
          <a:p>
            <a:pPr algn="r" indent="0" marL="0">
              <a:buNone/>
            </a:pPr>
            <a:r>
              <a:rPr lang="en-US" sz="900" i="1" dirty="0">
                <a:solidFill>
                  <a:srgbClr val="9AA3B8"/>
                </a:solidFill>
                <a:latin typeface="Calibri" pitchFamily="34" charset="0"/>
                <a:ea typeface="Calibri" pitchFamily="34" charset="-122"/>
                <a:cs typeface="Calibri" pitchFamily="34" charset="-120"/>
              </a:rPr>
              <a:t>Prepared by Vien Yadavongsy</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 y="411480"/>
            <a:ext cx="502920" cy="502920"/>
          </a:xfrm>
          <a:prstGeom prst="ellipse">
            <a:avLst/>
          </a:prstGeom>
          <a:solidFill>
            <a:srgbClr val="1E2761"/>
          </a:solidFill>
          <a:ln/>
        </p:spPr>
      </p:sp>
      <p:pic>
        <p:nvPicPr>
          <p:cNvPr id="3" name="Image 0" descr="preencoded.png">    </p:cNvPr>
          <p:cNvPicPr>
            <a:picLocks noChangeAspect="1"/>
          </p:cNvPicPr>
          <p:nvPr/>
        </p:nvPicPr>
        <p:blipFill>
          <a:blip r:embed="rId1"/>
          <a:stretch>
            <a:fillRect/>
          </a:stretch>
        </p:blipFill>
        <p:spPr>
          <a:xfrm>
            <a:off x="589788" y="544068"/>
            <a:ext cx="237744" cy="237744"/>
          </a:xfrm>
          <a:prstGeom prst="rect">
            <a:avLst/>
          </a:prstGeom>
        </p:spPr>
      </p:pic>
      <p:sp>
        <p:nvSpPr>
          <p:cNvPr id="4" name="Text 1"/>
          <p:cNvSpPr/>
          <p:nvPr/>
        </p:nvSpPr>
        <p:spPr>
          <a:xfrm>
            <a:off x="1097280" y="347472"/>
            <a:ext cx="8229600" cy="457200"/>
          </a:xfrm>
          <a:prstGeom prst="rect">
            <a:avLst/>
          </a:prstGeom>
          <a:noFill/>
          <a:ln/>
        </p:spPr>
        <p:txBody>
          <a:bodyPr wrap="square" lIns="0" tIns="0" rIns="0" bIns="0" rtlCol="0" anchor="ctr"/>
          <a:lstStyle/>
          <a:p>
            <a:pPr indent="0" marL="0">
              <a:buNone/>
            </a:pPr>
            <a:r>
              <a:rPr lang="en-US" sz="2600" b="1" dirty="0">
                <a:solidFill>
                  <a:srgbClr val="1E2761"/>
                </a:solidFill>
                <a:latin typeface="Calibri" pitchFamily="34" charset="0"/>
                <a:ea typeface="Calibri" pitchFamily="34" charset="-122"/>
                <a:cs typeface="Calibri" pitchFamily="34" charset="-120"/>
              </a:rPr>
              <a:t>Security &amp; Alert Operations</a:t>
            </a:r>
            <a:endParaRPr lang="en-US" sz="2600" dirty="0"/>
          </a:p>
        </p:txBody>
      </p:sp>
      <p:sp>
        <p:nvSpPr>
          <p:cNvPr id="5" name="Text 2"/>
          <p:cNvSpPr/>
          <p:nvPr/>
        </p:nvSpPr>
        <p:spPr>
          <a:xfrm>
            <a:off x="1097280" y="749808"/>
            <a:ext cx="9601200" cy="365760"/>
          </a:xfrm>
          <a:prstGeom prst="rect">
            <a:avLst/>
          </a:prstGeom>
          <a:noFill/>
          <a:ln/>
        </p:spPr>
        <p:txBody>
          <a:bodyPr wrap="square" lIns="0" tIns="0" rIns="0" bIns="0" rtlCol="0" anchor="ctr"/>
          <a:lstStyle/>
          <a:p>
            <a:pPr indent="0" marL="0">
              <a:buNone/>
            </a:pPr>
            <a:r>
              <a:rPr lang="en-US" sz="1300" dirty="0">
                <a:solidFill>
                  <a:srgbClr val="64748B"/>
                </a:solidFill>
                <a:latin typeface="Calibri" pitchFamily="34" charset="0"/>
                <a:ea typeface="Calibri" pitchFamily="34" charset="-122"/>
                <a:cs typeface="Calibri" pitchFamily="34" charset="-120"/>
              </a:rPr>
              <a:t>21 alerts triggered in the trailing 12 months.</a:t>
            </a:r>
            <a:endParaRPr lang="en-US" sz="1300" dirty="0"/>
          </a:p>
        </p:txBody>
      </p:sp>
      <p:sp>
        <p:nvSpPr>
          <p:cNvPr id="6" name="Shape 3"/>
          <p:cNvSpPr/>
          <p:nvPr/>
        </p:nvSpPr>
        <p:spPr>
          <a:xfrm>
            <a:off x="457200" y="1463040"/>
            <a:ext cx="2606040" cy="1280160"/>
          </a:xfrm>
          <a:prstGeom prst="roundRect">
            <a:avLst>
              <a:gd name="adj" fmla="val 5714"/>
            </a:avLst>
          </a:prstGeom>
          <a:solidFill>
            <a:srgbClr val="F4F7FE"/>
          </a:solidFill>
          <a:ln/>
          <a:effectLst>
            <a:outerShdw sx="100000" sy="100000" kx="0" ky="0" algn="bl" rotWithShape="0" blurRad="101600" dist="38100" dir="5400000">
              <a:srgbClr val="1E2761">
                <a:alpha val="12000"/>
              </a:srgbClr>
            </a:outerShdw>
          </a:effectLst>
        </p:spPr>
      </p:sp>
      <p:sp>
        <p:nvSpPr>
          <p:cNvPr id="7" name="Text 4"/>
          <p:cNvSpPr/>
          <p:nvPr/>
        </p:nvSpPr>
        <p:spPr>
          <a:xfrm>
            <a:off x="548640" y="1572768"/>
            <a:ext cx="2423160" cy="713232"/>
          </a:xfrm>
          <a:prstGeom prst="rect">
            <a:avLst/>
          </a:prstGeom>
          <a:noFill/>
          <a:ln/>
        </p:spPr>
        <p:txBody>
          <a:bodyPr wrap="square" lIns="0" tIns="0" rIns="0" bIns="0" rtlCol="0" anchor="b"/>
          <a:lstStyle/>
          <a:p>
            <a:pPr algn="ctr" indent="0" marL="0">
              <a:buNone/>
            </a:pPr>
            <a:r>
              <a:rPr lang="en-US" sz="2600" b="1" dirty="0">
                <a:solidFill>
                  <a:srgbClr val="1E2761"/>
                </a:solidFill>
                <a:latin typeface="Calibri" pitchFamily="34" charset="0"/>
                <a:ea typeface="Calibri" pitchFamily="34" charset="-122"/>
                <a:cs typeface="Calibri" pitchFamily="34" charset="-120"/>
              </a:rPr>
              <a:t>21</a:t>
            </a:r>
            <a:endParaRPr lang="en-US" sz="2600" dirty="0"/>
          </a:p>
        </p:txBody>
      </p:sp>
      <p:sp>
        <p:nvSpPr>
          <p:cNvPr id="8" name="Text 5"/>
          <p:cNvSpPr/>
          <p:nvPr/>
        </p:nvSpPr>
        <p:spPr>
          <a:xfrm>
            <a:off x="548640" y="2322576"/>
            <a:ext cx="2423160" cy="365760"/>
          </a:xfrm>
          <a:prstGeom prst="rect">
            <a:avLst/>
          </a:prstGeom>
          <a:noFill/>
          <a:ln/>
        </p:spPr>
        <p:txBody>
          <a:bodyPr wrap="square" lIns="0" tIns="0" rIns="0" bIns="0" rtlCol="0" anchor="t"/>
          <a:lstStyle/>
          <a:p>
            <a:pPr algn="ctr" indent="0" marL="0">
              <a:buNone/>
            </a:pPr>
            <a:r>
              <a:rPr lang="en-US" sz="1050" dirty="0">
                <a:solidFill>
                  <a:srgbClr val="64748B"/>
                </a:solidFill>
                <a:latin typeface="Calibri" pitchFamily="34" charset="0"/>
                <a:ea typeface="Calibri" pitchFamily="34" charset="-122"/>
                <a:cs typeface="Calibri" pitchFamily="34" charset="-120"/>
              </a:rPr>
              <a:t>Total Alerts</a:t>
            </a:r>
            <a:endParaRPr lang="en-US" sz="1050" dirty="0"/>
          </a:p>
        </p:txBody>
      </p:sp>
      <p:sp>
        <p:nvSpPr>
          <p:cNvPr id="9" name="Shape 6"/>
          <p:cNvSpPr/>
          <p:nvPr/>
        </p:nvSpPr>
        <p:spPr>
          <a:xfrm>
            <a:off x="3337560" y="1463040"/>
            <a:ext cx="2606040" cy="1280160"/>
          </a:xfrm>
          <a:prstGeom prst="roundRect">
            <a:avLst>
              <a:gd name="adj" fmla="val 5714"/>
            </a:avLst>
          </a:prstGeom>
          <a:solidFill>
            <a:srgbClr val="F4F7FE"/>
          </a:solidFill>
          <a:ln/>
          <a:effectLst>
            <a:outerShdw sx="100000" sy="100000" kx="0" ky="0" algn="bl" rotWithShape="0" blurRad="101600" dist="38100" dir="5400000">
              <a:srgbClr val="1E2761">
                <a:alpha val="12000"/>
              </a:srgbClr>
            </a:outerShdw>
          </a:effectLst>
        </p:spPr>
      </p:sp>
      <p:sp>
        <p:nvSpPr>
          <p:cNvPr id="10" name="Text 7"/>
          <p:cNvSpPr/>
          <p:nvPr/>
        </p:nvSpPr>
        <p:spPr>
          <a:xfrm>
            <a:off x="3429000" y="1572768"/>
            <a:ext cx="2423160" cy="713232"/>
          </a:xfrm>
          <a:prstGeom prst="rect">
            <a:avLst/>
          </a:prstGeom>
          <a:noFill/>
          <a:ln/>
        </p:spPr>
        <p:txBody>
          <a:bodyPr wrap="square" lIns="0" tIns="0" rIns="0" bIns="0" rtlCol="0" anchor="b"/>
          <a:lstStyle/>
          <a:p>
            <a:pPr algn="ctr" indent="0" marL="0">
              <a:buNone/>
            </a:pPr>
            <a:r>
              <a:rPr lang="en-US" sz="2600" b="1" dirty="0">
                <a:solidFill>
                  <a:srgbClr val="D98C2B"/>
                </a:solidFill>
                <a:latin typeface="Calibri" pitchFamily="34" charset="0"/>
                <a:ea typeface="Calibri" pitchFamily="34" charset="-122"/>
                <a:cs typeface="Calibri" pitchFamily="34" charset="-120"/>
              </a:rPr>
              <a:t>0 / 6</a:t>
            </a:r>
            <a:endParaRPr lang="en-US" sz="2600" dirty="0"/>
          </a:p>
        </p:txBody>
      </p:sp>
      <p:sp>
        <p:nvSpPr>
          <p:cNvPr id="11" name="Text 8"/>
          <p:cNvSpPr/>
          <p:nvPr/>
        </p:nvSpPr>
        <p:spPr>
          <a:xfrm>
            <a:off x="3429000" y="2322576"/>
            <a:ext cx="2423160" cy="365760"/>
          </a:xfrm>
          <a:prstGeom prst="rect">
            <a:avLst/>
          </a:prstGeom>
          <a:noFill/>
          <a:ln/>
        </p:spPr>
        <p:txBody>
          <a:bodyPr wrap="square" lIns="0" tIns="0" rIns="0" bIns="0" rtlCol="0" anchor="t"/>
          <a:lstStyle/>
          <a:p>
            <a:pPr algn="ctr" indent="0" marL="0">
              <a:buNone/>
            </a:pPr>
            <a:r>
              <a:rPr lang="en-US" sz="1050" dirty="0">
                <a:solidFill>
                  <a:srgbClr val="64748B"/>
                </a:solidFill>
                <a:latin typeface="Calibri" pitchFamily="34" charset="0"/>
                <a:ea typeface="Calibri" pitchFamily="34" charset="-122"/>
                <a:cs typeface="Calibri" pitchFamily="34" charset="-120"/>
              </a:rPr>
              <a:t>Critical / High Severity</a:t>
            </a:r>
            <a:endParaRPr lang="en-US" sz="1050" dirty="0"/>
          </a:p>
        </p:txBody>
      </p:sp>
      <p:sp>
        <p:nvSpPr>
          <p:cNvPr id="12" name="Shape 9"/>
          <p:cNvSpPr/>
          <p:nvPr/>
        </p:nvSpPr>
        <p:spPr>
          <a:xfrm>
            <a:off x="6217920" y="1463040"/>
            <a:ext cx="2606040" cy="1280160"/>
          </a:xfrm>
          <a:prstGeom prst="roundRect">
            <a:avLst>
              <a:gd name="adj" fmla="val 5714"/>
            </a:avLst>
          </a:prstGeom>
          <a:solidFill>
            <a:srgbClr val="F4F7FE"/>
          </a:solidFill>
          <a:ln/>
          <a:effectLst>
            <a:outerShdw sx="100000" sy="100000" kx="0" ky="0" algn="bl" rotWithShape="0" blurRad="101600" dist="38100" dir="5400000">
              <a:srgbClr val="1E2761">
                <a:alpha val="12000"/>
              </a:srgbClr>
            </a:outerShdw>
          </a:effectLst>
        </p:spPr>
      </p:sp>
      <p:sp>
        <p:nvSpPr>
          <p:cNvPr id="13" name="Text 10"/>
          <p:cNvSpPr/>
          <p:nvPr/>
        </p:nvSpPr>
        <p:spPr>
          <a:xfrm>
            <a:off x="6309360" y="1572768"/>
            <a:ext cx="2423160" cy="713232"/>
          </a:xfrm>
          <a:prstGeom prst="rect">
            <a:avLst/>
          </a:prstGeom>
          <a:noFill/>
          <a:ln/>
        </p:spPr>
        <p:txBody>
          <a:bodyPr wrap="square" lIns="0" tIns="0" rIns="0" bIns="0" rtlCol="0" anchor="b"/>
          <a:lstStyle/>
          <a:p>
            <a:pPr algn="ctr" indent="0" marL="0">
              <a:buNone/>
            </a:pPr>
            <a:r>
              <a:rPr lang="en-US" sz="2600" b="1" dirty="0">
                <a:solidFill>
                  <a:srgbClr val="D98C2B"/>
                </a:solidFill>
                <a:latin typeface="Calibri" pitchFamily="34" charset="0"/>
                <a:ea typeface="Calibri" pitchFamily="34" charset="-122"/>
                <a:cs typeface="Calibri" pitchFamily="34" charset="-120"/>
              </a:rPr>
              <a:t>47.6%</a:t>
            </a:r>
            <a:endParaRPr lang="en-US" sz="2600" dirty="0"/>
          </a:p>
        </p:txBody>
      </p:sp>
      <p:sp>
        <p:nvSpPr>
          <p:cNvPr id="14" name="Text 11"/>
          <p:cNvSpPr/>
          <p:nvPr/>
        </p:nvSpPr>
        <p:spPr>
          <a:xfrm>
            <a:off x="6309360" y="2322576"/>
            <a:ext cx="2423160" cy="365760"/>
          </a:xfrm>
          <a:prstGeom prst="rect">
            <a:avLst/>
          </a:prstGeom>
          <a:noFill/>
          <a:ln/>
        </p:spPr>
        <p:txBody>
          <a:bodyPr wrap="square" lIns="0" tIns="0" rIns="0" bIns="0" rtlCol="0" anchor="t"/>
          <a:lstStyle/>
          <a:p>
            <a:pPr algn="ctr" indent="0" marL="0">
              <a:buNone/>
            </a:pPr>
            <a:r>
              <a:rPr lang="en-US" sz="1050" dirty="0">
                <a:solidFill>
                  <a:srgbClr val="64748B"/>
                </a:solidFill>
                <a:latin typeface="Calibri" pitchFamily="34" charset="0"/>
                <a:ea typeface="Calibri" pitchFamily="34" charset="-122"/>
                <a:cs typeface="Calibri" pitchFamily="34" charset="-120"/>
              </a:rPr>
              <a:t>Resolution Rate</a:t>
            </a:r>
            <a:endParaRPr lang="en-US" sz="1050" dirty="0"/>
          </a:p>
        </p:txBody>
      </p:sp>
      <p:sp>
        <p:nvSpPr>
          <p:cNvPr id="15" name="Shape 12"/>
          <p:cNvSpPr/>
          <p:nvPr/>
        </p:nvSpPr>
        <p:spPr>
          <a:xfrm>
            <a:off x="9098280" y="1463040"/>
            <a:ext cx="2606040" cy="1280160"/>
          </a:xfrm>
          <a:prstGeom prst="roundRect">
            <a:avLst>
              <a:gd name="adj" fmla="val 5714"/>
            </a:avLst>
          </a:prstGeom>
          <a:solidFill>
            <a:srgbClr val="F4F7FE"/>
          </a:solidFill>
          <a:ln/>
          <a:effectLst>
            <a:outerShdw sx="100000" sy="100000" kx="0" ky="0" algn="bl" rotWithShape="0" blurRad="101600" dist="38100" dir="5400000">
              <a:srgbClr val="1E2761">
                <a:alpha val="12000"/>
              </a:srgbClr>
            </a:outerShdw>
          </a:effectLst>
        </p:spPr>
      </p:sp>
      <p:sp>
        <p:nvSpPr>
          <p:cNvPr id="16" name="Text 13"/>
          <p:cNvSpPr/>
          <p:nvPr/>
        </p:nvSpPr>
        <p:spPr>
          <a:xfrm>
            <a:off x="9189720" y="1572768"/>
            <a:ext cx="2423160" cy="713232"/>
          </a:xfrm>
          <a:prstGeom prst="rect">
            <a:avLst/>
          </a:prstGeom>
          <a:noFill/>
          <a:ln/>
        </p:spPr>
        <p:txBody>
          <a:bodyPr wrap="square" lIns="0" tIns="0" rIns="0" bIns="0" rtlCol="0" anchor="b"/>
          <a:lstStyle/>
          <a:p>
            <a:pPr algn="ctr" indent="0" marL="0">
              <a:buNone/>
            </a:pPr>
            <a:r>
              <a:rPr lang="en-US" sz="2600" b="1" dirty="0">
                <a:solidFill>
                  <a:srgbClr val="C0392B"/>
                </a:solidFill>
                <a:latin typeface="Calibri" pitchFamily="34" charset="0"/>
                <a:ea typeface="Calibri" pitchFamily="34" charset="-122"/>
                <a:cs typeface="Calibri" pitchFamily="34" charset="-120"/>
              </a:rPr>
              <a:t>5</a:t>
            </a:r>
            <a:endParaRPr lang="en-US" sz="2600" dirty="0"/>
          </a:p>
        </p:txBody>
      </p:sp>
      <p:sp>
        <p:nvSpPr>
          <p:cNvPr id="17" name="Text 14"/>
          <p:cNvSpPr/>
          <p:nvPr/>
        </p:nvSpPr>
        <p:spPr>
          <a:xfrm>
            <a:off x="9189720" y="2322576"/>
            <a:ext cx="2423160" cy="365760"/>
          </a:xfrm>
          <a:prstGeom prst="rect">
            <a:avLst/>
          </a:prstGeom>
          <a:noFill/>
          <a:ln/>
        </p:spPr>
        <p:txBody>
          <a:bodyPr wrap="square" lIns="0" tIns="0" rIns="0" bIns="0" rtlCol="0" anchor="t"/>
          <a:lstStyle/>
          <a:p>
            <a:pPr algn="ctr" indent="0" marL="0">
              <a:buNone/>
            </a:pPr>
            <a:r>
              <a:rPr lang="en-US" sz="1050" dirty="0">
                <a:solidFill>
                  <a:srgbClr val="64748B"/>
                </a:solidFill>
                <a:latin typeface="Calibri" pitchFamily="34" charset="0"/>
                <a:ea typeface="Calibri" pitchFamily="34" charset="-122"/>
                <a:cs typeface="Calibri" pitchFamily="34" charset="-120"/>
              </a:rPr>
              <a:t>Unacknowledged</a:t>
            </a:r>
            <a:endParaRPr lang="en-US" sz="1050" dirty="0"/>
          </a:p>
        </p:txBody>
      </p:sp>
      <p:sp>
        <p:nvSpPr>
          <p:cNvPr id="18" name="Text 15"/>
          <p:cNvSpPr/>
          <p:nvPr/>
        </p:nvSpPr>
        <p:spPr>
          <a:xfrm>
            <a:off x="457200" y="2971800"/>
            <a:ext cx="4572000" cy="274320"/>
          </a:xfrm>
          <a:prstGeom prst="rect">
            <a:avLst/>
          </a:prstGeom>
          <a:noFill/>
          <a:ln/>
        </p:spPr>
        <p:txBody>
          <a:bodyPr wrap="square" lIns="0" tIns="0" rIns="0" bIns="0" rtlCol="0" anchor="ctr"/>
          <a:lstStyle/>
          <a:p>
            <a:pPr indent="0" marL="0">
              <a:buNone/>
            </a:pPr>
            <a:r>
              <a:rPr lang="en-US" sz="1050" b="1" spc="100" kern="0" dirty="0">
                <a:solidFill>
                  <a:srgbClr val="64748B"/>
                </a:solidFill>
                <a:latin typeface="Calibri" pitchFamily="34" charset="0"/>
                <a:ea typeface="Calibri" pitchFamily="34" charset="-122"/>
                <a:cs typeface="Calibri" pitchFamily="34" charset="-120"/>
              </a:rPr>
              <a:t>ALERT TYPE BREAKDOWN</a:t>
            </a:r>
            <a:endParaRPr lang="en-US" sz="1050" dirty="0"/>
          </a:p>
        </p:txBody>
      </p:sp>
      <p:graphicFrame>
        <p:nvGraphicFramePr>
          <p:cNvPr id="19" name="Chart 0" descr=""/>
          <p:cNvGraphicFramePr/>
          <p:nvPr/>
        </p:nvGraphicFramePr>
        <p:xfrm>
          <a:off x="365760" y="3246120"/>
          <a:ext cx="5669280" cy="2834640"/>
        </p:xfrm>
        <a:graphic xmlns:a="http://schemas.openxmlformats.org/drawingml/2006/main">
          <a:graphicData uri="http://schemas.openxmlformats.org/drawingml/2006/chart">
            <c:chart xmlns:c="http://schemas.openxmlformats.org/drawingml/2006/chart" r:id="rId2"/>
          </a:graphicData>
        </a:graphic>
      </p:graphicFrame>
      <p:sp>
        <p:nvSpPr>
          <p:cNvPr id="20" name="Shape 16"/>
          <p:cNvSpPr/>
          <p:nvPr/>
        </p:nvSpPr>
        <p:spPr>
          <a:xfrm>
            <a:off x="6400800" y="2971800"/>
            <a:ext cx="5303520" cy="3108960"/>
          </a:xfrm>
          <a:prstGeom prst="roundRect">
            <a:avLst>
              <a:gd name="adj" fmla="val 2353"/>
            </a:avLst>
          </a:prstGeom>
          <a:solidFill>
            <a:srgbClr val="FBEEEC"/>
          </a:solidFill>
          <a:ln/>
        </p:spPr>
      </p:sp>
      <p:sp>
        <p:nvSpPr>
          <p:cNvPr id="21" name="Text 17"/>
          <p:cNvSpPr/>
          <p:nvPr/>
        </p:nvSpPr>
        <p:spPr>
          <a:xfrm>
            <a:off x="6629400" y="3200400"/>
            <a:ext cx="4846320" cy="274320"/>
          </a:xfrm>
          <a:prstGeom prst="rect">
            <a:avLst/>
          </a:prstGeom>
          <a:noFill/>
          <a:ln/>
        </p:spPr>
        <p:txBody>
          <a:bodyPr wrap="square" lIns="0" tIns="0" rIns="0" bIns="0" rtlCol="0" anchor="ctr"/>
          <a:lstStyle/>
          <a:p>
            <a:pPr indent="0" marL="0">
              <a:buNone/>
            </a:pPr>
            <a:r>
              <a:rPr lang="en-US" sz="1100" b="1" spc="100" kern="0" dirty="0">
                <a:solidFill>
                  <a:srgbClr val="C0392B"/>
                </a:solidFill>
                <a:latin typeface="Calibri" pitchFamily="34" charset="0"/>
                <a:ea typeface="Calibri" pitchFamily="34" charset="-122"/>
                <a:cs typeface="Calibri" pitchFamily="34" charset="-120"/>
              </a:rPr>
              <a:t>HIGHEST-PRIORITY GAP</a:t>
            </a:r>
            <a:endParaRPr lang="en-US" sz="1100" dirty="0"/>
          </a:p>
        </p:txBody>
      </p:sp>
      <p:sp>
        <p:nvSpPr>
          <p:cNvPr id="22" name="Text 18"/>
          <p:cNvSpPr/>
          <p:nvPr/>
        </p:nvSpPr>
        <p:spPr>
          <a:xfrm>
            <a:off x="6629400" y="3566160"/>
            <a:ext cx="4846320" cy="914400"/>
          </a:xfrm>
          <a:prstGeom prst="rect">
            <a:avLst/>
          </a:prstGeom>
          <a:noFill/>
          <a:ln/>
        </p:spPr>
        <p:txBody>
          <a:bodyPr wrap="square" lIns="0" tIns="0" rIns="0" bIns="0" rtlCol="0" anchor="ctr"/>
          <a:lstStyle/>
          <a:p>
            <a:pPr indent="0" marL="0">
              <a:lnSpc>
                <a:spcPct val="125000"/>
              </a:lnSpc>
              <a:buNone/>
            </a:pPr>
            <a:r>
              <a:rPr lang="en-US" sz="1350" b="1" dirty="0">
                <a:solidFill>
                  <a:srgbClr val="23284A"/>
                </a:solidFill>
                <a:latin typeface="Calibri" pitchFamily="34" charset="0"/>
                <a:ea typeface="Calibri" pitchFamily="34" charset="-122"/>
                <a:cs typeface="Calibri" pitchFamily="34" charset="-120"/>
              </a:rPr>
              <a:t>Two high-severity alerts — flagged December 19, 2025 and February 1, 2026 — remain unacknowledged months later.</a:t>
            </a:r>
            <a:endParaRPr lang="en-US" sz="1350" dirty="0"/>
          </a:p>
        </p:txBody>
      </p:sp>
      <p:sp>
        <p:nvSpPr>
          <p:cNvPr id="23" name="Text 19"/>
          <p:cNvSpPr/>
          <p:nvPr/>
        </p:nvSpPr>
        <p:spPr>
          <a:xfrm>
            <a:off x="6629400" y="4526280"/>
            <a:ext cx="4846320" cy="1371600"/>
          </a:xfrm>
          <a:prstGeom prst="rect">
            <a:avLst/>
          </a:prstGeom>
          <a:noFill/>
          <a:ln/>
        </p:spPr>
        <p:txBody>
          <a:bodyPr wrap="square" lIns="0" tIns="0" rIns="0" bIns="0" rtlCol="0" anchor="ctr"/>
          <a:lstStyle/>
          <a:p>
            <a:pPr indent="0" marL="0">
              <a:lnSpc>
                <a:spcPct val="125000"/>
              </a:lnSpc>
              <a:buNone/>
            </a:pPr>
            <a:r>
              <a:rPr lang="en-US" sz="1200" dirty="0">
                <a:solidFill>
                  <a:srgbClr val="23284A"/>
                </a:solidFill>
                <a:latin typeface="Calibri" pitchFamily="34" charset="0"/>
                <a:ea typeface="Calibri" pitchFamily="34" charset="-122"/>
                <a:cs typeface="Calibri" pitchFamily="34" charset="-120"/>
              </a:rPr>
              <a:t>For a Finance-sector client, an aging unacknowledged security alert is a compliance exposure as much as a satisfaction one. This is the single fastest lever to pull this quarter.</a:t>
            </a:r>
            <a:endParaRPr lang="en-US" sz="1200" dirty="0"/>
          </a:p>
        </p:txBody>
      </p:sp>
      <p:sp>
        <p:nvSpPr>
          <p:cNvPr id="24" name="Text 20"/>
          <p:cNvSpPr/>
          <p:nvPr/>
        </p:nvSpPr>
        <p:spPr>
          <a:xfrm>
            <a:off x="457200" y="6473952"/>
            <a:ext cx="7315200" cy="274320"/>
          </a:xfrm>
          <a:prstGeom prst="rect">
            <a:avLst/>
          </a:prstGeom>
          <a:noFill/>
          <a:ln/>
        </p:spPr>
        <p:txBody>
          <a:bodyPr wrap="square" lIns="0" tIns="0" rIns="0" bIns="0" rtlCol="0" anchor="ctr"/>
          <a:lstStyle/>
          <a:p>
            <a:pPr indent="0" marL="0">
              <a:buNone/>
            </a:pPr>
            <a:r>
              <a:rPr lang="en-US" sz="900" i="1" dirty="0">
                <a:solidFill>
                  <a:srgbClr val="9AA3B8"/>
                </a:solidFill>
                <a:latin typeface="Calibri" pitchFamily="34" charset="0"/>
                <a:ea typeface="Calibri" pitchFamily="34" charset="-122"/>
                <a:cs typeface="Calibri" pitchFamily="34" charset="-120"/>
              </a:rPr>
              <a:t>Pawsome Provisions (Simulated Account) — Portfolio Sample QBR</a:t>
            </a:r>
            <a:endParaRPr lang="en-US" sz="900" dirty="0"/>
          </a:p>
        </p:txBody>
      </p:sp>
      <p:sp>
        <p:nvSpPr>
          <p:cNvPr id="25" name="Text 21"/>
          <p:cNvSpPr/>
          <p:nvPr/>
        </p:nvSpPr>
        <p:spPr>
          <a:xfrm>
            <a:off x="8046720" y="6473952"/>
            <a:ext cx="3657600" cy="274320"/>
          </a:xfrm>
          <a:prstGeom prst="rect">
            <a:avLst/>
          </a:prstGeom>
          <a:noFill/>
          <a:ln/>
        </p:spPr>
        <p:txBody>
          <a:bodyPr wrap="square" lIns="0" tIns="0" rIns="0" bIns="0" rtlCol="0" anchor="ctr"/>
          <a:lstStyle/>
          <a:p>
            <a:pPr algn="r" indent="0" marL="0">
              <a:buNone/>
            </a:pPr>
            <a:r>
              <a:rPr lang="en-US" sz="900" i="1" dirty="0">
                <a:solidFill>
                  <a:srgbClr val="9AA3B8"/>
                </a:solidFill>
                <a:latin typeface="Calibri" pitchFamily="34" charset="0"/>
                <a:ea typeface="Calibri" pitchFamily="34" charset="-122"/>
                <a:cs typeface="Calibri" pitchFamily="34" charset="-120"/>
              </a:rPr>
              <a:t>Prepared by Vien Yadavongsy</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 y="411480"/>
            <a:ext cx="502920" cy="502920"/>
          </a:xfrm>
          <a:prstGeom prst="ellipse">
            <a:avLst/>
          </a:prstGeom>
          <a:solidFill>
            <a:srgbClr val="1E2761"/>
          </a:solidFill>
          <a:ln/>
        </p:spPr>
      </p:sp>
      <p:pic>
        <p:nvPicPr>
          <p:cNvPr id="3" name="Image 0" descr="preencoded.png">    </p:cNvPr>
          <p:cNvPicPr>
            <a:picLocks noChangeAspect="1"/>
          </p:cNvPicPr>
          <p:nvPr/>
        </p:nvPicPr>
        <p:blipFill>
          <a:blip r:embed="rId1"/>
          <a:stretch>
            <a:fillRect/>
          </a:stretch>
        </p:blipFill>
        <p:spPr>
          <a:xfrm>
            <a:off x="589788" y="544068"/>
            <a:ext cx="237744" cy="237744"/>
          </a:xfrm>
          <a:prstGeom prst="rect">
            <a:avLst/>
          </a:prstGeom>
        </p:spPr>
      </p:pic>
      <p:sp>
        <p:nvSpPr>
          <p:cNvPr id="4" name="Text 1"/>
          <p:cNvSpPr/>
          <p:nvPr/>
        </p:nvSpPr>
        <p:spPr>
          <a:xfrm>
            <a:off x="1097280" y="347472"/>
            <a:ext cx="8229600" cy="457200"/>
          </a:xfrm>
          <a:prstGeom prst="rect">
            <a:avLst/>
          </a:prstGeom>
          <a:noFill/>
          <a:ln/>
        </p:spPr>
        <p:txBody>
          <a:bodyPr wrap="square" lIns="0" tIns="0" rIns="0" bIns="0" rtlCol="0" anchor="ctr"/>
          <a:lstStyle/>
          <a:p>
            <a:pPr indent="0" marL="0">
              <a:buNone/>
            </a:pPr>
            <a:r>
              <a:rPr lang="en-US" sz="2600" b="1" dirty="0">
                <a:solidFill>
                  <a:srgbClr val="1E2761"/>
                </a:solidFill>
                <a:latin typeface="Calibri" pitchFamily="34" charset="0"/>
                <a:ea typeface="Calibri" pitchFamily="34" charset="-122"/>
                <a:cs typeface="Calibri" pitchFamily="34" charset="-120"/>
              </a:rPr>
              <a:t>License Utilization</a:t>
            </a:r>
            <a:endParaRPr lang="en-US" sz="2600" dirty="0"/>
          </a:p>
        </p:txBody>
      </p:sp>
      <p:sp>
        <p:nvSpPr>
          <p:cNvPr id="5" name="Text 2"/>
          <p:cNvSpPr/>
          <p:nvPr/>
        </p:nvSpPr>
        <p:spPr>
          <a:xfrm>
            <a:off x="1097280" y="749808"/>
            <a:ext cx="9601200" cy="365760"/>
          </a:xfrm>
          <a:prstGeom prst="rect">
            <a:avLst/>
          </a:prstGeom>
          <a:noFill/>
          <a:ln/>
        </p:spPr>
        <p:txBody>
          <a:bodyPr wrap="square" lIns="0" tIns="0" rIns="0" bIns="0" rtlCol="0" anchor="ctr"/>
          <a:lstStyle/>
          <a:p>
            <a:pPr indent="0" marL="0">
              <a:buNone/>
            </a:pPr>
            <a:r>
              <a:rPr lang="en-US" sz="1300" dirty="0">
                <a:solidFill>
                  <a:srgbClr val="64748B"/>
                </a:solidFill>
                <a:latin typeface="Calibri" pitchFamily="34" charset="0"/>
                <a:ea typeface="Calibri" pitchFamily="34" charset="-122"/>
                <a:cs typeface="Calibri" pitchFamily="34" charset="-120"/>
              </a:rPr>
              <a:t>Two different lenses on adoption: purchased capacity, and named user activity.</a:t>
            </a:r>
            <a:endParaRPr lang="en-US" sz="1300" dirty="0"/>
          </a:p>
        </p:txBody>
      </p:sp>
      <p:sp>
        <p:nvSpPr>
          <p:cNvPr id="6" name="Text 3"/>
          <p:cNvSpPr/>
          <p:nvPr/>
        </p:nvSpPr>
        <p:spPr>
          <a:xfrm>
            <a:off x="457200" y="1371600"/>
            <a:ext cx="4572000" cy="274320"/>
          </a:xfrm>
          <a:prstGeom prst="rect">
            <a:avLst/>
          </a:prstGeom>
          <a:noFill/>
          <a:ln/>
        </p:spPr>
        <p:txBody>
          <a:bodyPr wrap="square" lIns="0" tIns="0" rIns="0" bIns="0" rtlCol="0" anchor="ctr"/>
          <a:lstStyle/>
          <a:p>
            <a:pPr indent="0" marL="0">
              <a:buNone/>
            </a:pPr>
            <a:r>
              <a:rPr lang="en-US" sz="1100" b="1" spc="100" kern="0" dirty="0">
                <a:solidFill>
                  <a:srgbClr val="64748B"/>
                </a:solidFill>
                <a:latin typeface="Calibri" pitchFamily="34" charset="0"/>
                <a:ea typeface="Calibri" pitchFamily="34" charset="-122"/>
                <a:cs typeface="Calibri" pitchFamily="34" charset="-120"/>
              </a:rPr>
              <a:t>SEAT UTILIZATION</a:t>
            </a:r>
            <a:endParaRPr lang="en-US" sz="1100" dirty="0"/>
          </a:p>
        </p:txBody>
      </p:sp>
      <p:graphicFrame>
        <p:nvGraphicFramePr>
          <p:cNvPr id="7" name="Chart 0" descr=""/>
          <p:cNvGraphicFramePr/>
          <p:nvPr/>
        </p:nvGraphicFramePr>
        <p:xfrm>
          <a:off x="274320" y="1600200"/>
          <a:ext cx="4206240" cy="2743200"/>
        </p:xfrm>
        <a:graphic xmlns:a="http://schemas.openxmlformats.org/drawingml/2006/main">
          <a:graphicData uri="http://schemas.openxmlformats.org/drawingml/2006/chart">
            <c:chart xmlns:c="http://schemas.openxmlformats.org/drawingml/2006/chart" r:id="rId2"/>
          </a:graphicData>
        </a:graphic>
      </p:graphicFrame>
      <p:sp>
        <p:nvSpPr>
          <p:cNvPr id="8" name="Text 4"/>
          <p:cNvSpPr/>
          <p:nvPr/>
        </p:nvSpPr>
        <p:spPr>
          <a:xfrm>
            <a:off x="457200" y="4434840"/>
            <a:ext cx="4206240" cy="365760"/>
          </a:xfrm>
          <a:prstGeom prst="rect">
            <a:avLst/>
          </a:prstGeom>
          <a:noFill/>
          <a:ln/>
        </p:spPr>
        <p:txBody>
          <a:bodyPr wrap="square" lIns="0" tIns="0" rIns="0" bIns="0" rtlCol="0" anchor="ctr"/>
          <a:lstStyle/>
          <a:p>
            <a:pPr algn="ctr" indent="0" marL="0">
              <a:buNone/>
            </a:pPr>
            <a:r>
              <a:rPr lang="en-US" sz="1300" b="1" dirty="0">
                <a:solidFill>
                  <a:srgbClr val="1E2761"/>
                </a:solidFill>
                <a:latin typeface="Calibri" pitchFamily="34" charset="0"/>
                <a:ea typeface="Calibri" pitchFamily="34" charset="-122"/>
                <a:cs typeface="Calibri" pitchFamily="34" charset="-120"/>
              </a:rPr>
              <a:t>245 of 470 seats in use (52%)</a:t>
            </a:r>
            <a:endParaRPr lang="en-US" sz="1300" dirty="0"/>
          </a:p>
        </p:txBody>
      </p:sp>
      <p:sp>
        <p:nvSpPr>
          <p:cNvPr id="9" name="Text 5"/>
          <p:cNvSpPr/>
          <p:nvPr/>
        </p:nvSpPr>
        <p:spPr>
          <a:xfrm>
            <a:off x="4937760" y="1371600"/>
            <a:ext cx="6400800" cy="274320"/>
          </a:xfrm>
          <a:prstGeom prst="rect">
            <a:avLst/>
          </a:prstGeom>
          <a:noFill/>
          <a:ln/>
        </p:spPr>
        <p:txBody>
          <a:bodyPr wrap="square" lIns="0" tIns="0" rIns="0" bIns="0" rtlCol="0" anchor="ctr"/>
          <a:lstStyle/>
          <a:p>
            <a:pPr indent="0" marL="0">
              <a:buNone/>
            </a:pPr>
            <a:r>
              <a:rPr lang="en-US" sz="1100" b="1" spc="100" kern="0" dirty="0">
                <a:solidFill>
                  <a:srgbClr val="64748B"/>
                </a:solidFill>
                <a:latin typeface="Calibri" pitchFamily="34" charset="0"/>
                <a:ea typeface="Calibri" pitchFamily="34" charset="-122"/>
                <a:cs typeface="Calibri" pitchFamily="34" charset="-120"/>
              </a:rPr>
              <a:t>NAMED PLATFORM USERS</a:t>
            </a:r>
            <a:endParaRPr lang="en-US" sz="1100" dirty="0"/>
          </a:p>
        </p:txBody>
      </p:sp>
      <p:sp>
        <p:nvSpPr>
          <p:cNvPr id="10" name="Shape 6"/>
          <p:cNvSpPr/>
          <p:nvPr/>
        </p:nvSpPr>
        <p:spPr>
          <a:xfrm>
            <a:off x="4937760" y="1645920"/>
            <a:ext cx="2194560" cy="1280160"/>
          </a:xfrm>
          <a:prstGeom prst="roundRect">
            <a:avLst>
              <a:gd name="adj" fmla="val 5714"/>
            </a:avLst>
          </a:prstGeom>
          <a:solidFill>
            <a:srgbClr val="F4F7FE"/>
          </a:solidFill>
          <a:ln/>
          <a:effectLst>
            <a:outerShdw sx="100000" sy="100000" kx="0" ky="0" algn="bl" rotWithShape="0" blurRad="101600" dist="38100" dir="5400000">
              <a:srgbClr val="1E2761">
                <a:alpha val="12000"/>
              </a:srgbClr>
            </a:outerShdw>
          </a:effectLst>
        </p:spPr>
      </p:sp>
      <p:sp>
        <p:nvSpPr>
          <p:cNvPr id="11" name="Text 7"/>
          <p:cNvSpPr/>
          <p:nvPr/>
        </p:nvSpPr>
        <p:spPr>
          <a:xfrm>
            <a:off x="5029200" y="1755648"/>
            <a:ext cx="2011680" cy="713232"/>
          </a:xfrm>
          <a:prstGeom prst="rect">
            <a:avLst/>
          </a:prstGeom>
          <a:noFill/>
          <a:ln/>
        </p:spPr>
        <p:txBody>
          <a:bodyPr wrap="square" lIns="0" tIns="0" rIns="0" bIns="0" rtlCol="0" anchor="b"/>
          <a:lstStyle/>
          <a:p>
            <a:pPr algn="ctr" indent="0" marL="0">
              <a:buNone/>
            </a:pPr>
            <a:r>
              <a:rPr lang="en-US" sz="2600" b="1" dirty="0">
                <a:solidFill>
                  <a:srgbClr val="0D8A7E"/>
                </a:solidFill>
                <a:latin typeface="Calibri" pitchFamily="34" charset="0"/>
                <a:ea typeface="Calibri" pitchFamily="34" charset="-122"/>
                <a:cs typeface="Calibri" pitchFamily="34" charset="-120"/>
              </a:rPr>
              <a:t>4</a:t>
            </a:r>
            <a:endParaRPr lang="en-US" sz="2600" dirty="0"/>
          </a:p>
        </p:txBody>
      </p:sp>
      <p:sp>
        <p:nvSpPr>
          <p:cNvPr id="12" name="Text 8"/>
          <p:cNvSpPr/>
          <p:nvPr/>
        </p:nvSpPr>
        <p:spPr>
          <a:xfrm>
            <a:off x="5029200" y="2505456"/>
            <a:ext cx="2011680" cy="365760"/>
          </a:xfrm>
          <a:prstGeom prst="rect">
            <a:avLst/>
          </a:prstGeom>
          <a:noFill/>
          <a:ln/>
        </p:spPr>
        <p:txBody>
          <a:bodyPr wrap="square" lIns="0" tIns="0" rIns="0" bIns="0" rtlCol="0" anchor="t"/>
          <a:lstStyle/>
          <a:p>
            <a:pPr algn="ctr" indent="0" marL="0">
              <a:buNone/>
            </a:pPr>
            <a:r>
              <a:rPr lang="en-US" sz="1050" dirty="0">
                <a:solidFill>
                  <a:srgbClr val="64748B"/>
                </a:solidFill>
                <a:latin typeface="Calibri" pitchFamily="34" charset="0"/>
                <a:ea typeface="Calibri" pitchFamily="34" charset="-122"/>
                <a:cs typeface="Calibri" pitchFamily="34" charset="-120"/>
              </a:rPr>
              <a:t>Active</a:t>
            </a:r>
            <a:endParaRPr lang="en-US" sz="1050" dirty="0"/>
          </a:p>
        </p:txBody>
      </p:sp>
      <p:sp>
        <p:nvSpPr>
          <p:cNvPr id="13" name="Shape 9"/>
          <p:cNvSpPr/>
          <p:nvPr/>
        </p:nvSpPr>
        <p:spPr>
          <a:xfrm>
            <a:off x="7360920" y="1645920"/>
            <a:ext cx="2194560" cy="1280160"/>
          </a:xfrm>
          <a:prstGeom prst="roundRect">
            <a:avLst>
              <a:gd name="adj" fmla="val 5714"/>
            </a:avLst>
          </a:prstGeom>
          <a:solidFill>
            <a:srgbClr val="F4F7FE"/>
          </a:solidFill>
          <a:ln/>
          <a:effectLst>
            <a:outerShdw sx="100000" sy="100000" kx="0" ky="0" algn="bl" rotWithShape="0" blurRad="101600" dist="38100" dir="5400000">
              <a:srgbClr val="1E2761">
                <a:alpha val="12000"/>
              </a:srgbClr>
            </a:outerShdw>
          </a:effectLst>
        </p:spPr>
      </p:sp>
      <p:sp>
        <p:nvSpPr>
          <p:cNvPr id="14" name="Text 10"/>
          <p:cNvSpPr/>
          <p:nvPr/>
        </p:nvSpPr>
        <p:spPr>
          <a:xfrm>
            <a:off x="7452360" y="1755648"/>
            <a:ext cx="2011680" cy="713232"/>
          </a:xfrm>
          <a:prstGeom prst="rect">
            <a:avLst/>
          </a:prstGeom>
          <a:noFill/>
          <a:ln/>
        </p:spPr>
        <p:txBody>
          <a:bodyPr wrap="square" lIns="0" tIns="0" rIns="0" bIns="0" rtlCol="0" anchor="b"/>
          <a:lstStyle/>
          <a:p>
            <a:pPr algn="ctr" indent="0" marL="0">
              <a:buNone/>
            </a:pPr>
            <a:r>
              <a:rPr lang="en-US" sz="2600" b="1" dirty="0">
                <a:solidFill>
                  <a:srgbClr val="D98C2B"/>
                </a:solidFill>
                <a:latin typeface="Calibri" pitchFamily="34" charset="0"/>
                <a:ea typeface="Calibri" pitchFamily="34" charset="-122"/>
                <a:cs typeface="Calibri" pitchFamily="34" charset="-120"/>
              </a:rPr>
              <a:t>4</a:t>
            </a:r>
            <a:endParaRPr lang="en-US" sz="2600" dirty="0"/>
          </a:p>
        </p:txBody>
      </p:sp>
      <p:sp>
        <p:nvSpPr>
          <p:cNvPr id="15" name="Text 11"/>
          <p:cNvSpPr/>
          <p:nvPr/>
        </p:nvSpPr>
        <p:spPr>
          <a:xfrm>
            <a:off x="7452360" y="2505456"/>
            <a:ext cx="2011680" cy="365760"/>
          </a:xfrm>
          <a:prstGeom prst="rect">
            <a:avLst/>
          </a:prstGeom>
          <a:noFill/>
          <a:ln/>
        </p:spPr>
        <p:txBody>
          <a:bodyPr wrap="square" lIns="0" tIns="0" rIns="0" bIns="0" rtlCol="0" anchor="t"/>
          <a:lstStyle/>
          <a:p>
            <a:pPr algn="ctr" indent="0" marL="0">
              <a:buNone/>
            </a:pPr>
            <a:r>
              <a:rPr lang="en-US" sz="1050" dirty="0">
                <a:solidFill>
                  <a:srgbClr val="64748B"/>
                </a:solidFill>
                <a:latin typeface="Calibri" pitchFamily="34" charset="0"/>
                <a:ea typeface="Calibri" pitchFamily="34" charset="-122"/>
                <a:cs typeface="Calibri" pitchFamily="34" charset="-120"/>
              </a:rPr>
              <a:t>Inactive</a:t>
            </a:r>
            <a:endParaRPr lang="en-US" sz="1050" dirty="0"/>
          </a:p>
        </p:txBody>
      </p:sp>
      <p:sp>
        <p:nvSpPr>
          <p:cNvPr id="16" name="Shape 12"/>
          <p:cNvSpPr/>
          <p:nvPr/>
        </p:nvSpPr>
        <p:spPr>
          <a:xfrm>
            <a:off x="9784080" y="1645920"/>
            <a:ext cx="2194560" cy="1280160"/>
          </a:xfrm>
          <a:prstGeom prst="roundRect">
            <a:avLst>
              <a:gd name="adj" fmla="val 5714"/>
            </a:avLst>
          </a:prstGeom>
          <a:solidFill>
            <a:srgbClr val="F4F7FE"/>
          </a:solidFill>
          <a:ln/>
          <a:effectLst>
            <a:outerShdw sx="100000" sy="100000" kx="0" ky="0" algn="bl" rotWithShape="0" blurRad="101600" dist="38100" dir="5400000">
              <a:srgbClr val="1E2761">
                <a:alpha val="12000"/>
              </a:srgbClr>
            </a:outerShdw>
          </a:effectLst>
        </p:spPr>
      </p:sp>
      <p:sp>
        <p:nvSpPr>
          <p:cNvPr id="17" name="Text 13"/>
          <p:cNvSpPr/>
          <p:nvPr/>
        </p:nvSpPr>
        <p:spPr>
          <a:xfrm>
            <a:off x="9875520" y="1755648"/>
            <a:ext cx="2011680" cy="713232"/>
          </a:xfrm>
          <a:prstGeom prst="rect">
            <a:avLst/>
          </a:prstGeom>
          <a:noFill/>
          <a:ln/>
        </p:spPr>
        <p:txBody>
          <a:bodyPr wrap="square" lIns="0" tIns="0" rIns="0" bIns="0" rtlCol="0" anchor="b"/>
          <a:lstStyle/>
          <a:p>
            <a:pPr algn="ctr" indent="0" marL="0">
              <a:buNone/>
            </a:pPr>
            <a:r>
              <a:rPr lang="en-US" sz="2600" b="1" dirty="0">
                <a:solidFill>
                  <a:srgbClr val="C0392B"/>
                </a:solidFill>
                <a:latin typeface="Calibri" pitchFamily="34" charset="0"/>
                <a:ea typeface="Calibri" pitchFamily="34" charset="-122"/>
                <a:cs typeface="Calibri" pitchFamily="34" charset="-120"/>
              </a:rPr>
              <a:t>2</a:t>
            </a:r>
            <a:endParaRPr lang="en-US" sz="2600" dirty="0"/>
          </a:p>
        </p:txBody>
      </p:sp>
      <p:sp>
        <p:nvSpPr>
          <p:cNvPr id="18" name="Text 14"/>
          <p:cNvSpPr/>
          <p:nvPr/>
        </p:nvSpPr>
        <p:spPr>
          <a:xfrm>
            <a:off x="9875520" y="2505456"/>
            <a:ext cx="2011680" cy="365760"/>
          </a:xfrm>
          <a:prstGeom prst="rect">
            <a:avLst/>
          </a:prstGeom>
          <a:noFill/>
          <a:ln/>
        </p:spPr>
        <p:txBody>
          <a:bodyPr wrap="square" lIns="0" tIns="0" rIns="0" bIns="0" rtlCol="0" anchor="t"/>
          <a:lstStyle/>
          <a:p>
            <a:pPr algn="ctr" indent="0" marL="0">
              <a:buNone/>
            </a:pPr>
            <a:r>
              <a:rPr lang="en-US" sz="1050" dirty="0">
                <a:solidFill>
                  <a:srgbClr val="64748B"/>
                </a:solidFill>
                <a:latin typeface="Calibri" pitchFamily="34" charset="0"/>
                <a:ea typeface="Calibri" pitchFamily="34" charset="-122"/>
                <a:cs typeface="Calibri" pitchFamily="34" charset="-120"/>
              </a:rPr>
              <a:t>Never Logged In</a:t>
            </a:r>
            <a:endParaRPr lang="en-US" sz="1050" dirty="0"/>
          </a:p>
        </p:txBody>
      </p:sp>
      <p:sp>
        <p:nvSpPr>
          <p:cNvPr id="19" name="Text 15"/>
          <p:cNvSpPr/>
          <p:nvPr/>
        </p:nvSpPr>
        <p:spPr>
          <a:xfrm>
            <a:off x="4937760" y="3063240"/>
            <a:ext cx="6400800" cy="365760"/>
          </a:xfrm>
          <a:prstGeom prst="rect">
            <a:avLst/>
          </a:prstGeom>
          <a:noFill/>
          <a:ln/>
        </p:spPr>
        <p:txBody>
          <a:bodyPr wrap="square" lIns="0" tIns="0" rIns="0" bIns="0" rtlCol="0" anchor="ctr"/>
          <a:lstStyle/>
          <a:p>
            <a:pPr indent="0" marL="0">
              <a:buNone/>
            </a:pPr>
            <a:r>
              <a:rPr lang="en-US" sz="1100" i="1" dirty="0">
                <a:solidFill>
                  <a:srgbClr val="64748B"/>
                </a:solidFill>
                <a:latin typeface="Calibri" pitchFamily="34" charset="0"/>
                <a:ea typeface="Calibri" pitchFamily="34" charset="-122"/>
                <a:cs typeface="Calibri" pitchFamily="34" charset="-120"/>
              </a:rPr>
              <a:t>of 10 tracked named users · Roles: 4 Viewer, 4 Analyst, 2 Admin</a:t>
            </a:r>
            <a:endParaRPr lang="en-US" sz="1100" dirty="0"/>
          </a:p>
        </p:txBody>
      </p:sp>
      <p:sp>
        <p:nvSpPr>
          <p:cNvPr id="20" name="Shape 16"/>
          <p:cNvSpPr/>
          <p:nvPr/>
        </p:nvSpPr>
        <p:spPr>
          <a:xfrm>
            <a:off x="4937760" y="3611880"/>
            <a:ext cx="6766560" cy="2377440"/>
          </a:xfrm>
          <a:prstGeom prst="roundRect">
            <a:avLst>
              <a:gd name="adj" fmla="val 3077"/>
            </a:avLst>
          </a:prstGeom>
          <a:solidFill>
            <a:srgbClr val="F4F7FE"/>
          </a:solidFill>
          <a:ln/>
        </p:spPr>
      </p:sp>
      <p:sp>
        <p:nvSpPr>
          <p:cNvPr id="21" name="Text 17"/>
          <p:cNvSpPr/>
          <p:nvPr/>
        </p:nvSpPr>
        <p:spPr>
          <a:xfrm>
            <a:off x="5212080" y="3840480"/>
            <a:ext cx="6400800" cy="365760"/>
          </a:xfrm>
          <a:prstGeom prst="rect">
            <a:avLst/>
          </a:prstGeom>
          <a:noFill/>
          <a:ln/>
        </p:spPr>
        <p:txBody>
          <a:bodyPr wrap="square" lIns="0" tIns="0" rIns="0" bIns="0"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Reading this correctly</a:t>
            </a:r>
            <a:endParaRPr lang="en-US" sz="1400" dirty="0"/>
          </a:p>
        </p:txBody>
      </p:sp>
      <p:sp>
        <p:nvSpPr>
          <p:cNvPr id="22" name="Text 18"/>
          <p:cNvSpPr/>
          <p:nvPr/>
        </p:nvSpPr>
        <p:spPr>
          <a:xfrm>
            <a:off x="5212080" y="4251960"/>
            <a:ext cx="6400800" cy="1554480"/>
          </a:xfrm>
          <a:prstGeom prst="rect">
            <a:avLst/>
          </a:prstGeom>
          <a:noFill/>
          <a:ln/>
        </p:spPr>
        <p:txBody>
          <a:bodyPr wrap="square" lIns="0" tIns="0" rIns="0" bIns="0" rtlCol="0" anchor="ctr"/>
          <a:lstStyle/>
          <a:p>
            <a:pPr indent="0" marL="0">
              <a:lnSpc>
                <a:spcPct val="125000"/>
              </a:lnSpc>
              <a:buNone/>
            </a:pPr>
            <a:r>
              <a:rPr lang="en-US" sz="1250" dirty="0">
                <a:solidFill>
                  <a:srgbClr val="23284A"/>
                </a:solidFill>
                <a:latin typeface="Calibri" pitchFamily="34" charset="0"/>
                <a:ea typeface="Calibri" pitchFamily="34" charset="-122"/>
                <a:cs typeface="Calibri" pitchFamily="34" charset="-120"/>
              </a:rPr>
              <a:t>Significant license headroom exists — but right now it reads as underutilization risk, not expansion opportunity. Driving adoption among the seats and users already provisioned comes before any conversation about adding more. The onboarding refresh in the action plan targets exactly this gap.</a:t>
            </a:r>
            <a:endParaRPr lang="en-US" sz="1250" dirty="0"/>
          </a:p>
        </p:txBody>
      </p:sp>
      <p:sp>
        <p:nvSpPr>
          <p:cNvPr id="23" name="Text 19"/>
          <p:cNvSpPr/>
          <p:nvPr/>
        </p:nvSpPr>
        <p:spPr>
          <a:xfrm>
            <a:off x="457200" y="6473952"/>
            <a:ext cx="7315200" cy="274320"/>
          </a:xfrm>
          <a:prstGeom prst="rect">
            <a:avLst/>
          </a:prstGeom>
          <a:noFill/>
          <a:ln/>
        </p:spPr>
        <p:txBody>
          <a:bodyPr wrap="square" lIns="0" tIns="0" rIns="0" bIns="0" rtlCol="0" anchor="ctr"/>
          <a:lstStyle/>
          <a:p>
            <a:pPr indent="0" marL="0">
              <a:buNone/>
            </a:pPr>
            <a:r>
              <a:rPr lang="en-US" sz="900" i="1" dirty="0">
                <a:solidFill>
                  <a:srgbClr val="9AA3B8"/>
                </a:solidFill>
                <a:latin typeface="Calibri" pitchFamily="34" charset="0"/>
                <a:ea typeface="Calibri" pitchFamily="34" charset="-122"/>
                <a:cs typeface="Calibri" pitchFamily="34" charset="-120"/>
              </a:rPr>
              <a:t>Pawsome Provisions (Simulated Account) — Portfolio Sample QBR</a:t>
            </a:r>
            <a:endParaRPr lang="en-US" sz="900" dirty="0"/>
          </a:p>
        </p:txBody>
      </p:sp>
      <p:sp>
        <p:nvSpPr>
          <p:cNvPr id="24" name="Text 20"/>
          <p:cNvSpPr/>
          <p:nvPr/>
        </p:nvSpPr>
        <p:spPr>
          <a:xfrm>
            <a:off x="8046720" y="6473952"/>
            <a:ext cx="3657600" cy="274320"/>
          </a:xfrm>
          <a:prstGeom prst="rect">
            <a:avLst/>
          </a:prstGeom>
          <a:noFill/>
          <a:ln/>
        </p:spPr>
        <p:txBody>
          <a:bodyPr wrap="square" lIns="0" tIns="0" rIns="0" bIns="0" rtlCol="0" anchor="ctr"/>
          <a:lstStyle/>
          <a:p>
            <a:pPr algn="r" indent="0" marL="0">
              <a:buNone/>
            </a:pPr>
            <a:r>
              <a:rPr lang="en-US" sz="900" i="1" dirty="0">
                <a:solidFill>
                  <a:srgbClr val="9AA3B8"/>
                </a:solidFill>
                <a:latin typeface="Calibri" pitchFamily="34" charset="0"/>
                <a:ea typeface="Calibri" pitchFamily="34" charset="-122"/>
                <a:cs typeface="Calibri" pitchFamily="34" charset="-120"/>
              </a:rPr>
              <a:t>Prepared by Vien Yadavongsy</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 y="411480"/>
            <a:ext cx="502920" cy="502920"/>
          </a:xfrm>
          <a:prstGeom prst="ellipse">
            <a:avLst/>
          </a:prstGeom>
          <a:solidFill>
            <a:srgbClr val="1E2761"/>
          </a:solidFill>
          <a:ln/>
        </p:spPr>
      </p:sp>
      <p:pic>
        <p:nvPicPr>
          <p:cNvPr id="3" name="Image 0" descr="preencoded.png">    </p:cNvPr>
          <p:cNvPicPr>
            <a:picLocks noChangeAspect="1"/>
          </p:cNvPicPr>
          <p:nvPr/>
        </p:nvPicPr>
        <p:blipFill>
          <a:blip r:embed="rId1"/>
          <a:stretch>
            <a:fillRect/>
          </a:stretch>
        </p:blipFill>
        <p:spPr>
          <a:xfrm>
            <a:off x="589788" y="544068"/>
            <a:ext cx="237744" cy="237744"/>
          </a:xfrm>
          <a:prstGeom prst="rect">
            <a:avLst/>
          </a:prstGeom>
        </p:spPr>
      </p:pic>
      <p:sp>
        <p:nvSpPr>
          <p:cNvPr id="4" name="Text 1"/>
          <p:cNvSpPr/>
          <p:nvPr/>
        </p:nvSpPr>
        <p:spPr>
          <a:xfrm>
            <a:off x="1097280" y="347472"/>
            <a:ext cx="8229600" cy="457200"/>
          </a:xfrm>
          <a:prstGeom prst="rect">
            <a:avLst/>
          </a:prstGeom>
          <a:noFill/>
          <a:ln/>
        </p:spPr>
        <p:txBody>
          <a:bodyPr wrap="square" lIns="0" tIns="0" rIns="0" bIns="0" rtlCol="0" anchor="ctr"/>
          <a:lstStyle/>
          <a:p>
            <a:pPr indent="0" marL="0">
              <a:buNone/>
            </a:pPr>
            <a:r>
              <a:rPr lang="en-US" sz="2600" b="1" dirty="0">
                <a:solidFill>
                  <a:srgbClr val="1E2761"/>
                </a:solidFill>
                <a:latin typeface="Calibri" pitchFamily="34" charset="0"/>
                <a:ea typeface="Calibri" pitchFamily="34" charset="-122"/>
                <a:cs typeface="Calibri" pitchFamily="34" charset="-120"/>
              </a:rPr>
              <a:t>90-Day Action Plan</a:t>
            </a:r>
            <a:endParaRPr lang="en-US" sz="2600" dirty="0"/>
          </a:p>
        </p:txBody>
      </p:sp>
      <p:sp>
        <p:nvSpPr>
          <p:cNvPr id="5" name="Text 2"/>
          <p:cNvSpPr/>
          <p:nvPr/>
        </p:nvSpPr>
        <p:spPr>
          <a:xfrm>
            <a:off x="1097280" y="749808"/>
            <a:ext cx="9601200" cy="365760"/>
          </a:xfrm>
          <a:prstGeom prst="rect">
            <a:avLst/>
          </a:prstGeom>
          <a:noFill/>
          <a:ln/>
        </p:spPr>
        <p:txBody>
          <a:bodyPr wrap="square" lIns="0" tIns="0" rIns="0" bIns="0" rtlCol="0" anchor="ctr"/>
          <a:lstStyle/>
          <a:p>
            <a:pPr indent="0" marL="0">
              <a:buNone/>
            </a:pPr>
            <a:r>
              <a:rPr lang="en-US" sz="1300" dirty="0">
                <a:solidFill>
                  <a:srgbClr val="64748B"/>
                </a:solidFill>
                <a:latin typeface="Calibri" pitchFamily="34" charset="0"/>
                <a:ea typeface="Calibri" pitchFamily="34" charset="-122"/>
                <a:cs typeface="Calibri" pitchFamily="34" charset="-120"/>
              </a:rPr>
              <a:t>Sequenced to fix the operational gaps first, then rebuild trust and adoption.</a:t>
            </a:r>
            <a:endParaRPr lang="en-US" sz="1300" dirty="0"/>
          </a:p>
        </p:txBody>
      </p:sp>
      <p:sp>
        <p:nvSpPr>
          <p:cNvPr id="6" name="Shape 3"/>
          <p:cNvSpPr/>
          <p:nvPr/>
        </p:nvSpPr>
        <p:spPr>
          <a:xfrm>
            <a:off x="457200" y="1463040"/>
            <a:ext cx="1417320" cy="841248"/>
          </a:xfrm>
          <a:prstGeom prst="roundRect">
            <a:avLst>
              <a:gd name="adj" fmla="val 6522"/>
            </a:avLst>
          </a:prstGeom>
          <a:solidFill>
            <a:srgbClr val="1E2761"/>
          </a:solidFill>
          <a:ln/>
        </p:spPr>
      </p:sp>
      <p:sp>
        <p:nvSpPr>
          <p:cNvPr id="7" name="Text 4"/>
          <p:cNvSpPr/>
          <p:nvPr/>
        </p:nvSpPr>
        <p:spPr>
          <a:xfrm>
            <a:off x="457200" y="1463040"/>
            <a:ext cx="1417320" cy="8412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WEEK 1</a:t>
            </a:r>
            <a:endParaRPr lang="en-US" sz="1200" dirty="0"/>
          </a:p>
        </p:txBody>
      </p:sp>
      <p:sp>
        <p:nvSpPr>
          <p:cNvPr id="8" name="Shape 5"/>
          <p:cNvSpPr/>
          <p:nvPr/>
        </p:nvSpPr>
        <p:spPr>
          <a:xfrm>
            <a:off x="2011680" y="1463040"/>
            <a:ext cx="9692640" cy="841248"/>
          </a:xfrm>
          <a:prstGeom prst="roundRect">
            <a:avLst>
              <a:gd name="adj" fmla="val 6522"/>
            </a:avLst>
          </a:prstGeom>
          <a:solidFill>
            <a:srgbClr val="F4F7FE"/>
          </a:solidFill>
          <a:ln/>
        </p:spPr>
      </p:sp>
      <p:sp>
        <p:nvSpPr>
          <p:cNvPr id="9" name="Text 6"/>
          <p:cNvSpPr/>
          <p:nvPr/>
        </p:nvSpPr>
        <p:spPr>
          <a:xfrm>
            <a:off x="2240280" y="1463040"/>
            <a:ext cx="9235440" cy="841248"/>
          </a:xfrm>
          <a:prstGeom prst="rect">
            <a:avLst/>
          </a:prstGeom>
          <a:noFill/>
          <a:ln/>
        </p:spPr>
        <p:txBody>
          <a:bodyPr wrap="square" lIns="0" tIns="0" rIns="0" bIns="0" rtlCol="0" anchor="ctr"/>
          <a:lstStyle/>
          <a:p>
            <a:pPr algn="l" indent="0" marL="0">
              <a:lnSpc>
                <a:spcPct val="110000"/>
              </a:lnSpc>
              <a:buNone/>
            </a:pPr>
            <a:r>
              <a:rPr lang="en-US" sz="1250" dirty="0">
                <a:solidFill>
                  <a:srgbClr val="23284A"/>
                </a:solidFill>
                <a:latin typeface="Calibri" pitchFamily="34" charset="0"/>
                <a:ea typeface="Calibri" pitchFamily="34" charset="-122"/>
                <a:cs typeface="Calibri" pitchFamily="34" charset="-120"/>
              </a:rPr>
              <a:t>Close the 11-month-old technical ticket. Triage all 5 unacknowledged alerts; escalate the 2 high-severity ones immediately.</a:t>
            </a:r>
            <a:endParaRPr lang="en-US" sz="1250" dirty="0"/>
          </a:p>
        </p:txBody>
      </p:sp>
      <p:sp>
        <p:nvSpPr>
          <p:cNvPr id="10" name="Shape 7"/>
          <p:cNvSpPr/>
          <p:nvPr/>
        </p:nvSpPr>
        <p:spPr>
          <a:xfrm>
            <a:off x="457200" y="2377440"/>
            <a:ext cx="1417320" cy="841248"/>
          </a:xfrm>
          <a:prstGeom prst="roundRect">
            <a:avLst>
              <a:gd name="adj" fmla="val 6522"/>
            </a:avLst>
          </a:prstGeom>
          <a:solidFill>
            <a:srgbClr val="1E2761"/>
          </a:solidFill>
          <a:ln/>
        </p:spPr>
      </p:sp>
      <p:sp>
        <p:nvSpPr>
          <p:cNvPr id="11" name="Text 8"/>
          <p:cNvSpPr/>
          <p:nvPr/>
        </p:nvSpPr>
        <p:spPr>
          <a:xfrm>
            <a:off x="457200" y="2377440"/>
            <a:ext cx="1417320" cy="8412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WEEKS 2–3</a:t>
            </a:r>
            <a:endParaRPr lang="en-US" sz="1200" dirty="0"/>
          </a:p>
        </p:txBody>
      </p:sp>
      <p:sp>
        <p:nvSpPr>
          <p:cNvPr id="12" name="Shape 9"/>
          <p:cNvSpPr/>
          <p:nvPr/>
        </p:nvSpPr>
        <p:spPr>
          <a:xfrm>
            <a:off x="2011680" y="2377440"/>
            <a:ext cx="9692640" cy="841248"/>
          </a:xfrm>
          <a:prstGeom prst="roundRect">
            <a:avLst>
              <a:gd name="adj" fmla="val 6522"/>
            </a:avLst>
          </a:prstGeom>
          <a:solidFill>
            <a:srgbClr val="F4F7FE"/>
          </a:solidFill>
          <a:ln/>
        </p:spPr>
      </p:sp>
      <p:sp>
        <p:nvSpPr>
          <p:cNvPr id="13" name="Text 10"/>
          <p:cNvSpPr/>
          <p:nvPr/>
        </p:nvSpPr>
        <p:spPr>
          <a:xfrm>
            <a:off x="2240280" y="2377440"/>
            <a:ext cx="9235440" cy="841248"/>
          </a:xfrm>
          <a:prstGeom prst="rect">
            <a:avLst/>
          </a:prstGeom>
          <a:noFill/>
          <a:ln/>
        </p:spPr>
        <p:txBody>
          <a:bodyPr wrap="square" lIns="0" tIns="0" rIns="0" bIns="0" rtlCol="0" anchor="ctr"/>
          <a:lstStyle/>
          <a:p>
            <a:pPr algn="l" indent="0" marL="0">
              <a:lnSpc>
                <a:spcPct val="110000"/>
              </a:lnSpc>
              <a:buNone/>
            </a:pPr>
            <a:r>
              <a:rPr lang="en-US" sz="1250" dirty="0">
                <a:solidFill>
                  <a:srgbClr val="23284A"/>
                </a:solidFill>
                <a:latin typeface="Calibri" pitchFamily="34" charset="0"/>
                <a:ea typeface="Calibri" pitchFamily="34" charset="-122"/>
                <a:cs typeface="Calibri" pitchFamily="34" charset="-120"/>
              </a:rPr>
              <a:t>Run a guided onboarding refresh for the 2 never-logged-in and 4 inactive named users.</a:t>
            </a:r>
            <a:endParaRPr lang="en-US" sz="1250" dirty="0"/>
          </a:p>
        </p:txBody>
      </p:sp>
      <p:sp>
        <p:nvSpPr>
          <p:cNvPr id="14" name="Shape 11"/>
          <p:cNvSpPr/>
          <p:nvPr/>
        </p:nvSpPr>
        <p:spPr>
          <a:xfrm>
            <a:off x="457200" y="3291840"/>
            <a:ext cx="1417320" cy="841248"/>
          </a:xfrm>
          <a:prstGeom prst="roundRect">
            <a:avLst>
              <a:gd name="adj" fmla="val 6522"/>
            </a:avLst>
          </a:prstGeom>
          <a:solidFill>
            <a:srgbClr val="1E2761"/>
          </a:solidFill>
          <a:ln/>
        </p:spPr>
      </p:sp>
      <p:sp>
        <p:nvSpPr>
          <p:cNvPr id="15" name="Text 12"/>
          <p:cNvSpPr/>
          <p:nvPr/>
        </p:nvSpPr>
        <p:spPr>
          <a:xfrm>
            <a:off x="457200" y="3291840"/>
            <a:ext cx="1417320" cy="8412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DAY 30</a:t>
            </a:r>
            <a:endParaRPr lang="en-US" sz="1200" dirty="0"/>
          </a:p>
        </p:txBody>
      </p:sp>
      <p:sp>
        <p:nvSpPr>
          <p:cNvPr id="16" name="Shape 13"/>
          <p:cNvSpPr/>
          <p:nvPr/>
        </p:nvSpPr>
        <p:spPr>
          <a:xfrm>
            <a:off x="2011680" y="3291840"/>
            <a:ext cx="9692640" cy="841248"/>
          </a:xfrm>
          <a:prstGeom prst="roundRect">
            <a:avLst>
              <a:gd name="adj" fmla="val 6522"/>
            </a:avLst>
          </a:prstGeom>
          <a:solidFill>
            <a:srgbClr val="F4F7FE"/>
          </a:solidFill>
          <a:ln/>
        </p:spPr>
      </p:sp>
      <p:sp>
        <p:nvSpPr>
          <p:cNvPr id="17" name="Text 14"/>
          <p:cNvSpPr/>
          <p:nvPr/>
        </p:nvSpPr>
        <p:spPr>
          <a:xfrm>
            <a:off x="2240280" y="3291840"/>
            <a:ext cx="9235440" cy="841248"/>
          </a:xfrm>
          <a:prstGeom prst="rect">
            <a:avLst/>
          </a:prstGeom>
          <a:noFill/>
          <a:ln/>
        </p:spPr>
        <p:txBody>
          <a:bodyPr wrap="square" lIns="0" tIns="0" rIns="0" bIns="0" rtlCol="0" anchor="ctr"/>
          <a:lstStyle/>
          <a:p>
            <a:pPr algn="l" indent="0" marL="0">
              <a:lnSpc>
                <a:spcPct val="110000"/>
              </a:lnSpc>
              <a:buNone/>
            </a:pPr>
            <a:r>
              <a:rPr lang="en-US" sz="1250" dirty="0">
                <a:solidFill>
                  <a:srgbClr val="23284A"/>
                </a:solidFill>
                <a:latin typeface="Calibri" pitchFamily="34" charset="0"/>
                <a:ea typeface="Calibri" pitchFamily="34" charset="-122"/>
                <a:cs typeface="Calibri" pitchFamily="34" charset="-120"/>
              </a:rPr>
              <a:t>Joint review of the billing process with the account's finance contact. CSAT pulse check after every ticket resolved from here forward.</a:t>
            </a:r>
            <a:endParaRPr lang="en-US" sz="1250" dirty="0"/>
          </a:p>
        </p:txBody>
      </p:sp>
      <p:sp>
        <p:nvSpPr>
          <p:cNvPr id="18" name="Shape 15"/>
          <p:cNvSpPr/>
          <p:nvPr/>
        </p:nvSpPr>
        <p:spPr>
          <a:xfrm>
            <a:off x="457200" y="4206240"/>
            <a:ext cx="1417320" cy="841248"/>
          </a:xfrm>
          <a:prstGeom prst="roundRect">
            <a:avLst>
              <a:gd name="adj" fmla="val 6522"/>
            </a:avLst>
          </a:prstGeom>
          <a:solidFill>
            <a:srgbClr val="1E2761"/>
          </a:solidFill>
          <a:ln/>
        </p:spPr>
      </p:sp>
      <p:sp>
        <p:nvSpPr>
          <p:cNvPr id="19" name="Text 16"/>
          <p:cNvSpPr/>
          <p:nvPr/>
        </p:nvSpPr>
        <p:spPr>
          <a:xfrm>
            <a:off x="457200" y="4206240"/>
            <a:ext cx="1417320" cy="8412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DAY 60</a:t>
            </a:r>
            <a:endParaRPr lang="en-US" sz="1200" dirty="0"/>
          </a:p>
        </p:txBody>
      </p:sp>
      <p:sp>
        <p:nvSpPr>
          <p:cNvPr id="20" name="Shape 17"/>
          <p:cNvSpPr/>
          <p:nvPr/>
        </p:nvSpPr>
        <p:spPr>
          <a:xfrm>
            <a:off x="2011680" y="4206240"/>
            <a:ext cx="9692640" cy="841248"/>
          </a:xfrm>
          <a:prstGeom prst="roundRect">
            <a:avLst>
              <a:gd name="adj" fmla="val 6522"/>
            </a:avLst>
          </a:prstGeom>
          <a:solidFill>
            <a:srgbClr val="F4F7FE"/>
          </a:solidFill>
          <a:ln/>
        </p:spPr>
      </p:sp>
      <p:sp>
        <p:nvSpPr>
          <p:cNvPr id="21" name="Text 18"/>
          <p:cNvSpPr/>
          <p:nvPr/>
        </p:nvSpPr>
        <p:spPr>
          <a:xfrm>
            <a:off x="2240280" y="4206240"/>
            <a:ext cx="9235440" cy="841248"/>
          </a:xfrm>
          <a:prstGeom prst="rect">
            <a:avLst/>
          </a:prstGeom>
          <a:noFill/>
          <a:ln/>
        </p:spPr>
        <p:txBody>
          <a:bodyPr wrap="square" lIns="0" tIns="0" rIns="0" bIns="0" rtlCol="0" anchor="ctr"/>
          <a:lstStyle/>
          <a:p>
            <a:pPr algn="l" indent="0" marL="0">
              <a:lnSpc>
                <a:spcPct val="110000"/>
              </a:lnSpc>
              <a:buNone/>
            </a:pPr>
            <a:r>
              <a:rPr lang="en-US" sz="1250" dirty="0">
                <a:solidFill>
                  <a:srgbClr val="23284A"/>
                </a:solidFill>
                <a:latin typeface="Calibri" pitchFamily="34" charset="0"/>
                <a:ea typeface="Calibri" pitchFamily="34" charset="-122"/>
                <a:cs typeface="Calibri" pitchFamily="34" charset="-120"/>
              </a:rPr>
              <a:t>Alert SLA agreement signed — target 90%+ acknowledgment within 48 hours.</a:t>
            </a:r>
            <a:endParaRPr lang="en-US" sz="1250" dirty="0"/>
          </a:p>
        </p:txBody>
      </p:sp>
      <p:sp>
        <p:nvSpPr>
          <p:cNvPr id="22" name="Shape 19"/>
          <p:cNvSpPr/>
          <p:nvPr/>
        </p:nvSpPr>
        <p:spPr>
          <a:xfrm>
            <a:off x="457200" y="5120640"/>
            <a:ext cx="1417320" cy="841248"/>
          </a:xfrm>
          <a:prstGeom prst="roundRect">
            <a:avLst>
              <a:gd name="adj" fmla="val 6522"/>
            </a:avLst>
          </a:prstGeom>
          <a:solidFill>
            <a:srgbClr val="1E2761"/>
          </a:solidFill>
          <a:ln/>
        </p:spPr>
      </p:sp>
      <p:sp>
        <p:nvSpPr>
          <p:cNvPr id="23" name="Text 20"/>
          <p:cNvSpPr/>
          <p:nvPr/>
        </p:nvSpPr>
        <p:spPr>
          <a:xfrm>
            <a:off x="457200" y="5120640"/>
            <a:ext cx="1417320" cy="8412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DAY 90</a:t>
            </a:r>
            <a:endParaRPr lang="en-US" sz="1200" dirty="0"/>
          </a:p>
        </p:txBody>
      </p:sp>
      <p:sp>
        <p:nvSpPr>
          <p:cNvPr id="24" name="Shape 21"/>
          <p:cNvSpPr/>
          <p:nvPr/>
        </p:nvSpPr>
        <p:spPr>
          <a:xfrm>
            <a:off x="2011680" y="5120640"/>
            <a:ext cx="9692640" cy="841248"/>
          </a:xfrm>
          <a:prstGeom prst="roundRect">
            <a:avLst>
              <a:gd name="adj" fmla="val 6522"/>
            </a:avLst>
          </a:prstGeom>
          <a:solidFill>
            <a:srgbClr val="F4F7FE"/>
          </a:solidFill>
          <a:ln/>
        </p:spPr>
      </p:sp>
      <p:sp>
        <p:nvSpPr>
          <p:cNvPr id="25" name="Text 22"/>
          <p:cNvSpPr/>
          <p:nvPr/>
        </p:nvSpPr>
        <p:spPr>
          <a:xfrm>
            <a:off x="2240280" y="5120640"/>
            <a:ext cx="9235440" cy="841248"/>
          </a:xfrm>
          <a:prstGeom prst="rect">
            <a:avLst/>
          </a:prstGeom>
          <a:noFill/>
          <a:ln/>
        </p:spPr>
        <p:txBody>
          <a:bodyPr wrap="square" lIns="0" tIns="0" rIns="0" bIns="0" rtlCol="0" anchor="ctr"/>
          <a:lstStyle/>
          <a:p>
            <a:pPr algn="l" indent="0" marL="0">
              <a:lnSpc>
                <a:spcPct val="110000"/>
              </a:lnSpc>
              <a:buNone/>
            </a:pPr>
            <a:r>
              <a:rPr lang="en-US" sz="1250" dirty="0">
                <a:solidFill>
                  <a:srgbClr val="23284A"/>
                </a:solidFill>
                <a:latin typeface="Calibri" pitchFamily="34" charset="0"/>
                <a:ea typeface="Calibri" pitchFamily="34" charset="-122"/>
                <a:cs typeface="Calibri" pitchFamily="34" charset="-120"/>
              </a:rPr>
              <a:t>Health score re-check. Target: move from Low (41) to Medium band (55+) ahead of the renewal conversation.</a:t>
            </a:r>
            <a:endParaRPr lang="en-US" sz="1250" dirty="0"/>
          </a:p>
        </p:txBody>
      </p:sp>
      <p:sp>
        <p:nvSpPr>
          <p:cNvPr id="26" name="Text 23"/>
          <p:cNvSpPr/>
          <p:nvPr/>
        </p:nvSpPr>
        <p:spPr>
          <a:xfrm>
            <a:off x="457200" y="6473952"/>
            <a:ext cx="7315200" cy="274320"/>
          </a:xfrm>
          <a:prstGeom prst="rect">
            <a:avLst/>
          </a:prstGeom>
          <a:noFill/>
          <a:ln/>
        </p:spPr>
        <p:txBody>
          <a:bodyPr wrap="square" lIns="0" tIns="0" rIns="0" bIns="0" rtlCol="0" anchor="ctr"/>
          <a:lstStyle/>
          <a:p>
            <a:pPr indent="0" marL="0">
              <a:buNone/>
            </a:pPr>
            <a:r>
              <a:rPr lang="en-US" sz="900" i="1" dirty="0">
                <a:solidFill>
                  <a:srgbClr val="9AA3B8"/>
                </a:solidFill>
                <a:latin typeface="Calibri" pitchFamily="34" charset="0"/>
                <a:ea typeface="Calibri" pitchFamily="34" charset="-122"/>
                <a:cs typeface="Calibri" pitchFamily="34" charset="-120"/>
              </a:rPr>
              <a:t>Pawsome Provisions (Simulated Account) — Portfolio Sample QBR</a:t>
            </a:r>
            <a:endParaRPr lang="en-US" sz="900" dirty="0"/>
          </a:p>
        </p:txBody>
      </p:sp>
      <p:sp>
        <p:nvSpPr>
          <p:cNvPr id="27" name="Text 24"/>
          <p:cNvSpPr/>
          <p:nvPr/>
        </p:nvSpPr>
        <p:spPr>
          <a:xfrm>
            <a:off x="8046720" y="6473952"/>
            <a:ext cx="3657600" cy="274320"/>
          </a:xfrm>
          <a:prstGeom prst="rect">
            <a:avLst/>
          </a:prstGeom>
          <a:noFill/>
          <a:ln/>
        </p:spPr>
        <p:txBody>
          <a:bodyPr wrap="square" lIns="0" tIns="0" rIns="0" bIns="0" rtlCol="0" anchor="ctr"/>
          <a:lstStyle/>
          <a:p>
            <a:pPr algn="r" indent="0" marL="0">
              <a:buNone/>
            </a:pPr>
            <a:r>
              <a:rPr lang="en-US" sz="900" i="1" dirty="0">
                <a:solidFill>
                  <a:srgbClr val="9AA3B8"/>
                </a:solidFill>
                <a:latin typeface="Calibri" pitchFamily="34" charset="0"/>
                <a:ea typeface="Calibri" pitchFamily="34" charset="-122"/>
                <a:cs typeface="Calibri" pitchFamily="34" charset="-120"/>
              </a:rPr>
              <a:t>Prepared by Vien Yadavongsy</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51B49"/>
        </a:solidFill>
      </p:bgPr>
    </p:bg>
    <p:spTree>
      <p:nvGrpSpPr>
        <p:cNvPr id="1" name=""/>
        <p:cNvGrpSpPr/>
        <p:nvPr/>
      </p:nvGrpSpPr>
      <p:grpSpPr>
        <a:xfrm>
          <a:off x="0" y="0"/>
          <a:ext cx="0" cy="0"/>
          <a:chOff x="0" y="0"/>
          <a:chExt cx="0" cy="0"/>
        </a:xfrm>
      </p:grpSpPr>
      <p:sp>
        <p:nvSpPr>
          <p:cNvPr id="2" name="Shape 0"/>
          <p:cNvSpPr/>
          <p:nvPr/>
        </p:nvSpPr>
        <p:spPr>
          <a:xfrm>
            <a:off x="-2286000" y="-2286000"/>
            <a:ext cx="5486400" cy="5486400"/>
          </a:xfrm>
          <a:prstGeom prst="ellipse">
            <a:avLst/>
          </a:prstGeom>
          <a:solidFill>
            <a:srgbClr val="1E2761"/>
          </a:solidFill>
          <a:ln/>
        </p:spPr>
      </p:sp>
      <p:sp>
        <p:nvSpPr>
          <p:cNvPr id="3" name="Shape 1"/>
          <p:cNvSpPr/>
          <p:nvPr/>
        </p:nvSpPr>
        <p:spPr>
          <a:xfrm>
            <a:off x="640080" y="594360"/>
            <a:ext cx="548640" cy="548640"/>
          </a:xfrm>
          <a:prstGeom prst="ellipse">
            <a:avLst/>
          </a:prstGeom>
          <a:solidFill>
            <a:srgbClr val="FFFFFF"/>
          </a:solidFill>
          <a:ln/>
        </p:spPr>
      </p:sp>
      <p:pic>
        <p:nvPicPr>
          <p:cNvPr id="4" name="Image 0" descr="preencoded.png">    </p:cNvPr>
          <p:cNvPicPr>
            <a:picLocks noChangeAspect="1"/>
          </p:cNvPicPr>
          <p:nvPr/>
        </p:nvPicPr>
        <p:blipFill>
          <a:blip r:embed="rId1"/>
          <a:stretch>
            <a:fillRect/>
          </a:stretch>
        </p:blipFill>
        <p:spPr>
          <a:xfrm>
            <a:off x="777240" y="731520"/>
            <a:ext cx="274320" cy="274320"/>
          </a:xfrm>
          <a:prstGeom prst="rect">
            <a:avLst/>
          </a:prstGeom>
        </p:spPr>
      </p:pic>
      <p:sp>
        <p:nvSpPr>
          <p:cNvPr id="5" name="Text 2"/>
          <p:cNvSpPr/>
          <p:nvPr/>
        </p:nvSpPr>
        <p:spPr>
          <a:xfrm>
            <a:off x="1371600" y="548640"/>
            <a:ext cx="8229600" cy="548640"/>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Renewal Outlook &amp; Next Steps</a:t>
            </a:r>
            <a:endParaRPr lang="en-US" sz="2600" dirty="0"/>
          </a:p>
        </p:txBody>
      </p:sp>
      <p:sp>
        <p:nvSpPr>
          <p:cNvPr id="6" name="Text 3"/>
          <p:cNvSpPr/>
          <p:nvPr/>
        </p:nvSpPr>
        <p:spPr>
          <a:xfrm>
            <a:off x="777240" y="1463040"/>
            <a:ext cx="10058400" cy="822960"/>
          </a:xfrm>
          <a:prstGeom prst="rect">
            <a:avLst/>
          </a:prstGeom>
          <a:noFill/>
          <a:ln/>
        </p:spPr>
        <p:txBody>
          <a:bodyPr wrap="square" lIns="0" tIns="0" rIns="0" bIns="0" rtlCol="0" anchor="ctr"/>
          <a:lstStyle/>
          <a:p>
            <a:pPr indent="0" marL="0">
              <a:lnSpc>
                <a:spcPct val="125000"/>
              </a:lnSpc>
              <a:buNone/>
            </a:pPr>
            <a:r>
              <a:rPr lang="en-US" sz="1600" i="1" dirty="0">
                <a:solidFill>
                  <a:srgbClr val="CADCFC"/>
                </a:solidFill>
                <a:latin typeface="Cambria" pitchFamily="34" charset="0"/>
                <a:ea typeface="Cambria" pitchFamily="34" charset="-122"/>
                <a:cs typeface="Cambria" pitchFamily="34" charset="-120"/>
              </a:rPr>
              <a:t>12 months of runway to the June 2027 renewal — enough time to change this account's trajectory, not enough to be complacent about it.</a:t>
            </a:r>
            <a:endParaRPr lang="en-US" sz="1600" dirty="0"/>
          </a:p>
        </p:txBody>
      </p:sp>
      <p:sp>
        <p:nvSpPr>
          <p:cNvPr id="7" name="Text 4"/>
          <p:cNvSpPr/>
          <p:nvPr/>
        </p:nvSpPr>
        <p:spPr>
          <a:xfrm>
            <a:off x="777240" y="2606040"/>
            <a:ext cx="9875520" cy="2194560"/>
          </a:xfrm>
          <a:prstGeom prst="rect">
            <a:avLst/>
          </a:prstGeom>
          <a:noFill/>
          <a:ln/>
        </p:spPr>
        <p:txBody>
          <a:bodyPr wrap="square" lIns="0" tIns="0" rIns="0" bIns="0" rtlCol="0" anchor="ctr"/>
          <a:lstStyle/>
          <a:p>
            <a:pPr marL="342900" indent="-342900">
              <a:lnSpc>
                <a:spcPct val="120000"/>
              </a:lnSpc>
              <a:spcAft>
                <a:spcPts val="1600"/>
              </a:spcAft>
              <a:buSzPct val="100000"/>
              <a:buChar char="•"/>
            </a:pPr>
            <a:r>
              <a:rPr lang="en-US" sz="1450" dirty="0">
                <a:solidFill>
                  <a:srgbClr val="DCE4FA"/>
                </a:solidFill>
                <a:latin typeface="Calibri" pitchFamily="34" charset="0"/>
                <a:ea typeface="Calibri" pitchFamily="34" charset="-122"/>
                <a:cs typeface="Calibri" pitchFamily="34" charset="-120"/>
              </a:rPr>
              <a:t>Bi-weekly check-ins through Q3 2026, focused on alert backlog and ticket follow-through</a:t>
            </a:r>
            <a:endParaRPr lang="en-US" sz="1450" dirty="0"/>
          </a:p>
          <a:p>
            <a:pPr marL="342900" indent="-342900">
              <a:lnSpc>
                <a:spcPct val="120000"/>
              </a:lnSpc>
              <a:spcAft>
                <a:spcPts val="1600"/>
              </a:spcAft>
              <a:buSzPct val="100000"/>
              <a:buChar char="•"/>
            </a:pPr>
            <a:r>
              <a:rPr lang="en-US" sz="1450" dirty="0">
                <a:solidFill>
                  <a:srgbClr val="DCE4FA"/>
                </a:solidFill>
                <a:latin typeface="Calibri" pitchFamily="34" charset="0"/>
                <a:ea typeface="Calibri" pitchFamily="34" charset="-122"/>
                <a:cs typeface="Calibri" pitchFamily="34" charset="-120"/>
              </a:rPr>
              <a:t>Executive sponsor introduction on the Meadows Group side to reinforce the relationship beyond day-to-day support contacts</a:t>
            </a:r>
            <a:endParaRPr lang="en-US" sz="1450" dirty="0"/>
          </a:p>
          <a:p>
            <a:pPr marL="342900" indent="-342900">
              <a:lnSpc>
                <a:spcPct val="120000"/>
              </a:lnSpc>
              <a:spcAft>
                <a:spcPts val="1600"/>
              </a:spcAft>
              <a:buSzPct val="100000"/>
              <a:buChar char="•"/>
            </a:pPr>
            <a:r>
              <a:rPr lang="en-US" sz="1450" dirty="0">
                <a:solidFill>
                  <a:srgbClr val="DCE4FA"/>
                </a:solidFill>
                <a:latin typeface="Calibri" pitchFamily="34" charset="0"/>
                <a:ea typeface="Calibri" pitchFamily="34" charset="-122"/>
                <a:cs typeface="Calibri" pitchFamily="34" charset="-120"/>
              </a:rPr>
              <a:t>90-day health score re-score, reviewed jointly before any expansion or renewal conversation begins</a:t>
            </a:r>
            <a:endParaRPr lang="en-US" sz="1450" dirty="0"/>
          </a:p>
        </p:txBody>
      </p:sp>
      <p:sp>
        <p:nvSpPr>
          <p:cNvPr id="8" name="Shape 5"/>
          <p:cNvSpPr/>
          <p:nvPr/>
        </p:nvSpPr>
        <p:spPr>
          <a:xfrm>
            <a:off x="777240" y="5212080"/>
            <a:ext cx="2926080" cy="0"/>
          </a:xfrm>
          <a:prstGeom prst="line">
            <a:avLst/>
          </a:prstGeom>
          <a:noFill/>
          <a:ln w="12700">
            <a:solidFill>
              <a:srgbClr val="445189"/>
            </a:solidFill>
            <a:prstDash val="solid"/>
          </a:ln>
        </p:spPr>
      </p:sp>
      <p:sp>
        <p:nvSpPr>
          <p:cNvPr id="9" name="Text 6"/>
          <p:cNvSpPr/>
          <p:nvPr/>
        </p:nvSpPr>
        <p:spPr>
          <a:xfrm>
            <a:off x="777240" y="5394960"/>
            <a:ext cx="7315200" cy="45720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Thank you — questions welcome.</a:t>
            </a:r>
            <a:endParaRPr lang="en-US" sz="1500" dirty="0"/>
          </a:p>
        </p:txBody>
      </p:sp>
      <p:sp>
        <p:nvSpPr>
          <p:cNvPr id="10" name="Text 7"/>
          <p:cNvSpPr/>
          <p:nvPr/>
        </p:nvSpPr>
        <p:spPr>
          <a:xfrm>
            <a:off x="457200" y="6473952"/>
            <a:ext cx="7315200" cy="274320"/>
          </a:xfrm>
          <a:prstGeom prst="rect">
            <a:avLst/>
          </a:prstGeom>
          <a:noFill/>
          <a:ln/>
        </p:spPr>
        <p:txBody>
          <a:bodyPr wrap="square" lIns="0" tIns="0" rIns="0" bIns="0" rtlCol="0" anchor="ctr"/>
          <a:lstStyle/>
          <a:p>
            <a:pPr indent="0" marL="0">
              <a:buNone/>
            </a:pPr>
            <a:r>
              <a:rPr lang="en-US" sz="900" i="1" dirty="0">
                <a:solidFill>
                  <a:srgbClr val="8C9BC9"/>
                </a:solidFill>
                <a:latin typeface="Calibri" pitchFamily="34" charset="0"/>
                <a:ea typeface="Calibri" pitchFamily="34" charset="-122"/>
                <a:cs typeface="Calibri" pitchFamily="34" charset="-120"/>
              </a:rPr>
              <a:t>Pawsome Provisions (Simulated Account) — Portfolio Sample QBR</a:t>
            </a:r>
            <a:endParaRPr lang="en-US" sz="900" dirty="0"/>
          </a:p>
        </p:txBody>
      </p:sp>
      <p:sp>
        <p:nvSpPr>
          <p:cNvPr id="11" name="Text 8"/>
          <p:cNvSpPr/>
          <p:nvPr/>
        </p:nvSpPr>
        <p:spPr>
          <a:xfrm>
            <a:off x="8046720" y="6473952"/>
            <a:ext cx="3657600" cy="274320"/>
          </a:xfrm>
          <a:prstGeom prst="rect">
            <a:avLst/>
          </a:prstGeom>
          <a:noFill/>
          <a:ln/>
        </p:spPr>
        <p:txBody>
          <a:bodyPr wrap="square" lIns="0" tIns="0" rIns="0" bIns="0" rtlCol="0" anchor="ctr"/>
          <a:lstStyle/>
          <a:p>
            <a:pPr algn="r" indent="0" marL="0">
              <a:buNone/>
            </a:pPr>
            <a:r>
              <a:rPr lang="en-US" sz="900" i="1" dirty="0">
                <a:solidFill>
                  <a:srgbClr val="8C9BC9"/>
                </a:solidFill>
                <a:latin typeface="Calibri" pitchFamily="34" charset="0"/>
                <a:ea typeface="Calibri" pitchFamily="34" charset="-122"/>
                <a:cs typeface="Calibri" pitchFamily="34" charset="-120"/>
              </a:rPr>
              <a:t>Prepared by Vien Yadavongsy</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Meadows Group QBR</dc:title>
  <dc:subject>PptxGenJS Presentation</dc:subject>
  <dc:creator>Vien Yadavongsy</dc:creator>
  <cp:lastModifiedBy>Vien Yadavongsy</cp:lastModifiedBy>
  <cp:revision>1</cp:revision>
  <dcterms:created xsi:type="dcterms:W3CDTF">2026-06-21T00:36:42Z</dcterms:created>
  <dcterms:modified xsi:type="dcterms:W3CDTF">2026-06-21T00:36:42Z</dcterms:modified>
</cp:coreProperties>
</file>